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4"/>
  </p:notesMasterIdLst>
  <p:handoutMasterIdLst>
    <p:handoutMasterId r:id="rId25"/>
  </p:handoutMasterIdLst>
  <p:sldIdLst>
    <p:sldId id="288" r:id="rId2"/>
    <p:sldId id="271" r:id="rId3"/>
    <p:sldId id="282" r:id="rId4"/>
    <p:sldId id="289" r:id="rId5"/>
    <p:sldId id="284" r:id="rId6"/>
    <p:sldId id="285" r:id="rId7"/>
    <p:sldId id="286" r:id="rId8"/>
    <p:sldId id="258" r:id="rId9"/>
    <p:sldId id="290" r:id="rId10"/>
    <p:sldId id="299" r:id="rId11"/>
    <p:sldId id="300" r:id="rId12"/>
    <p:sldId id="301" r:id="rId13"/>
    <p:sldId id="291" r:id="rId14"/>
    <p:sldId id="278" r:id="rId15"/>
    <p:sldId id="304" r:id="rId16"/>
    <p:sldId id="292" r:id="rId17"/>
    <p:sldId id="302" r:id="rId18"/>
    <p:sldId id="276" r:id="rId19"/>
    <p:sldId id="294" r:id="rId20"/>
    <p:sldId id="295" r:id="rId21"/>
    <p:sldId id="298" r:id="rId22"/>
    <p:sldId id="296" r:id="rId23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CC"/>
    <a:srgbClr val="CC99FF"/>
    <a:srgbClr val="FF99FF"/>
    <a:srgbClr val="ECB7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98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08C95-11AE-4F7A-B941-BAE52E41DCE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4EE57CBB-FEB7-41EB-9580-C59FBD4FC75D}">
      <dgm:prSet phldrT="[Text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2</a:t>
          </a:r>
        </a:p>
      </dgm:t>
    </dgm:pt>
    <dgm:pt modelId="{8F98E3FC-51F9-48F6-BBFE-C041A0803AF0}" type="parTrans" cxnId="{545C7C96-01E3-4376-9A9C-6BA285C915B1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8F8AD591-B364-4E81-929F-0A0365075224}" type="sibTrans" cxnId="{545C7C96-01E3-4376-9A9C-6BA285C915B1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E16F9491-272D-4836-A5A2-0AA5923BC622}">
      <dgm:prSet phldrT="[Text]" custT="1"/>
      <dgm:spPr/>
      <dgm:t>
        <a:bodyPr/>
        <a:lstStyle/>
        <a:p>
          <a:r>
            <a:rPr lang="th-TH" sz="2000" b="1" dirty="0">
              <a:latin typeface="Angsana New" pitchFamily="18" charset="-34"/>
              <a:cs typeface="Angsana New" pitchFamily="18" charset="-34"/>
            </a:rPr>
            <a:t>เครื่องจักรอัจฉริยะ  </a:t>
          </a:r>
          <a:r>
            <a:rPr lang="th-TH" sz="2000" b="0" dirty="0">
              <a:latin typeface="Angsana New" pitchFamily="18" charset="-34"/>
              <a:cs typeface="Angsana New" pitchFamily="18" charset="-34"/>
            </a:rPr>
            <a:t>(</a:t>
          </a:r>
          <a:r>
            <a:rPr lang="en-US" sz="2000" b="0" dirty="0">
              <a:latin typeface="Angsana New" pitchFamily="18" charset="-34"/>
              <a:cs typeface="Angsana New" pitchFamily="18" charset="-34"/>
            </a:rPr>
            <a:t>SMART MATCHINE</a:t>
          </a:r>
          <a:r>
            <a:rPr lang="th-TH" sz="2000" b="0" dirty="0">
              <a:latin typeface="Angsana New" pitchFamily="18" charset="-34"/>
              <a:cs typeface="Angsana New" pitchFamily="18" charset="-34"/>
            </a:rPr>
            <a:t>) </a:t>
          </a:r>
          <a:r>
            <a:rPr lang="th-TH" sz="2000" dirty="0">
              <a:latin typeface="Angsana New" pitchFamily="18" charset="-34"/>
              <a:cs typeface="Angsana New" pitchFamily="18" charset="-34"/>
            </a:rPr>
            <a:t>ควบคุมโดยหุ่นยนต์</a:t>
          </a:r>
          <a:r>
            <a:rPr lang="th-TH" sz="2000" b="1" dirty="0">
              <a:latin typeface="Angsana New" pitchFamily="18" charset="-34"/>
              <a:cs typeface="Angsana New" pitchFamily="18" charset="-34"/>
            </a:rPr>
            <a:t> </a:t>
          </a:r>
          <a:r>
            <a:rPr lang="th-TH" sz="2000" dirty="0">
              <a:latin typeface="Angsana New" pitchFamily="18" charset="-34"/>
              <a:cs typeface="Angsana New" pitchFamily="18" charset="-34"/>
            </a:rPr>
            <a:t>(</a:t>
          </a:r>
          <a:r>
            <a:rPr lang="en-US" sz="2000" dirty="0">
              <a:latin typeface="Angsana New" pitchFamily="18" charset="-34"/>
              <a:cs typeface="Angsana New" pitchFamily="18" charset="-34"/>
            </a:rPr>
            <a:t>MECHATRONICS&amp; ROBOTIC INDUSTRY</a:t>
          </a:r>
          <a:r>
            <a:rPr lang="th-TH" sz="2000" dirty="0">
              <a:latin typeface="Angsana New" pitchFamily="18" charset="-34"/>
              <a:cs typeface="Angsana New" pitchFamily="18" charset="-34"/>
            </a:rPr>
            <a:t>) รถยนต์ในอนาคตจะขับเองมีการนำหุ่นยนต์เข้ามาใช้ทั้งในธุรกิจและบ้าน การรักษาความปลอดภัย เช่น </a:t>
          </a:r>
          <a:r>
            <a:rPr lang="th-TH" sz="2000" dirty="0" err="1">
              <a:latin typeface="Angsana New" pitchFamily="18" charset="-34"/>
              <a:cs typeface="Angsana New" pitchFamily="18" charset="-34"/>
            </a:rPr>
            <a:t>รปภ.</a:t>
          </a:r>
          <a:r>
            <a:rPr lang="th-TH" sz="2000" dirty="0">
              <a:latin typeface="Angsana New" pitchFamily="18" charset="-34"/>
              <a:cs typeface="Angsana New" pitchFamily="18" charset="-34"/>
            </a:rPr>
            <a:t>และด้านการทหารแห่งอนาคต</a:t>
          </a:r>
        </a:p>
      </dgm:t>
    </dgm:pt>
    <dgm:pt modelId="{A158E74A-C419-466E-918E-7FEAE0332A85}" type="parTrans" cxnId="{22C64D6D-1A51-485E-B0AD-48AEE78ED3D0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393CE335-60DD-4379-AC6E-15E30D796304}" type="sibTrans" cxnId="{22C64D6D-1A51-485E-B0AD-48AEE78ED3D0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3F6E1CC1-50BC-41A0-B2EB-957ADFD4BDDC}">
      <dgm:prSet phldrT="[Text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3</a:t>
          </a:r>
        </a:p>
      </dgm:t>
    </dgm:pt>
    <dgm:pt modelId="{1DFBE9A9-FB78-4B43-8179-963688E7DFD1}" type="parTrans" cxnId="{B2F11781-A709-4471-80F8-13E1289A8C94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F8E3BE58-FB79-42FC-B666-5DE87476945F}" type="sibTrans" cxnId="{B2F11781-A709-4471-80F8-13E1289A8C94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A19205B3-8CFD-49B5-B522-0486FF7A9222}">
      <dgm:prSet phldrT="[Text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4</a:t>
          </a:r>
        </a:p>
      </dgm:t>
    </dgm:pt>
    <dgm:pt modelId="{837313DB-1610-4AD7-ABC7-E3BD29F9B923}" type="parTrans" cxnId="{3BECB2E2-38DB-40E6-9E16-F8A75683C771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49930288-8502-4EAB-BB84-04CA767E4C7F}" type="sibTrans" cxnId="{3BECB2E2-38DB-40E6-9E16-F8A75683C771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26978A8F-C8A4-4A2E-BC93-26AFF3F84F20}">
      <dgm:prSet phldrT="[Text]" custT="1"/>
      <dgm:spPr/>
      <dgm:t>
        <a:bodyPr/>
        <a:lstStyle/>
        <a:p>
          <a:r>
            <a:rPr lang="th-TH" sz="2000" b="1" dirty="0">
              <a:latin typeface="Angsana New" pitchFamily="18" charset="-34"/>
              <a:cs typeface="Angsana New" pitchFamily="18" charset="-34"/>
            </a:rPr>
            <a:t>อุตสาหกรรมสะอาด </a:t>
          </a:r>
          <a:r>
            <a:rPr lang="th-TH" sz="2000" dirty="0">
              <a:latin typeface="Angsana New" pitchFamily="18" charset="-34"/>
              <a:cs typeface="Angsana New" pitchFamily="18" charset="-34"/>
            </a:rPr>
            <a:t>(</a:t>
          </a:r>
          <a:r>
            <a:rPr lang="en-US" sz="2000" dirty="0">
              <a:latin typeface="Angsana New" pitchFamily="18" charset="-34"/>
              <a:cs typeface="Angsana New" pitchFamily="18" charset="-34"/>
            </a:rPr>
            <a:t>GREEN INDUSTRY</a:t>
          </a:r>
          <a:r>
            <a:rPr lang="th-TH" sz="2000" dirty="0">
              <a:latin typeface="Angsana New" pitchFamily="18" charset="-34"/>
              <a:cs typeface="Angsana New" pitchFamily="18" charset="-34"/>
            </a:rPr>
            <a:t>) การให้ความสำคัญด้านสิ่งแวดล้อมจะเป็นปัจจัยพื้นฐานของสินค้าและอุตสาหกรรม เกี่ยวข้องกับข้อมูล การตรวจสอบย้อนกลับของผู้บริโภค</a:t>
          </a:r>
        </a:p>
      </dgm:t>
    </dgm:pt>
    <dgm:pt modelId="{50348A65-CC6E-447D-BF37-07334045166A}" type="parTrans" cxnId="{2A0C8EC6-66B0-4347-AD2B-87A34876D574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0449BF4F-749A-48B5-BAAD-FBB374C9F839}" type="sibTrans" cxnId="{2A0C8EC6-66B0-4347-AD2B-87A34876D574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C4200A51-7E22-47CE-A69C-195ED55D6093}">
      <dgm:prSet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1</a:t>
          </a:r>
        </a:p>
      </dgm:t>
    </dgm:pt>
    <dgm:pt modelId="{C8D81FD3-8A2F-493A-B195-5E200BA1756A}" type="parTrans" cxnId="{D24BD60D-5F11-4B51-9E22-546E4D4CE20E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14AE24CF-7D71-4CC4-88AD-C2BA4A8B3695}" type="sibTrans" cxnId="{D24BD60D-5F11-4B51-9E22-546E4D4CE20E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95A2AA1F-E885-487D-A4F5-01B1996E81FB}">
      <dgm:prSet custT="1"/>
      <dgm:spPr/>
      <dgm:t>
        <a:bodyPr/>
        <a:lstStyle/>
        <a:p>
          <a:r>
            <a:rPr lang="th-TH" sz="2000" b="1" dirty="0" err="1">
              <a:latin typeface="Angsana New" pitchFamily="18" charset="-34"/>
              <a:cs typeface="Angsana New" pitchFamily="18" charset="-34"/>
            </a:rPr>
            <a:t>อุปสงค์</a:t>
          </a:r>
          <a:r>
            <a:rPr lang="th-TH" sz="2000" b="1" dirty="0">
              <a:latin typeface="Angsana New" pitchFamily="18" charset="-34"/>
              <a:cs typeface="Angsana New" pitchFamily="18" charset="-34"/>
            </a:rPr>
            <a:t>ที่เปลี่ยนแปลงและรวดเร็ว </a:t>
          </a:r>
          <a:r>
            <a:rPr lang="th-TH" sz="2000" b="0" dirty="0">
              <a:latin typeface="Angsana New" pitchFamily="18" charset="-34"/>
              <a:cs typeface="Angsana New" pitchFamily="18" charset="-34"/>
            </a:rPr>
            <a:t>(</a:t>
          </a:r>
          <a:r>
            <a:rPr lang="en-US" sz="2000" b="0" dirty="0">
              <a:latin typeface="Angsana New" pitchFamily="18" charset="-34"/>
              <a:cs typeface="Angsana New" pitchFamily="18" charset="-34"/>
            </a:rPr>
            <a:t>DEMAND CHANGE &amp; FAST</a:t>
          </a:r>
          <a:r>
            <a:rPr lang="th-TH" sz="2000" b="0" dirty="0">
              <a:latin typeface="Angsana New" pitchFamily="18" charset="-34"/>
              <a:cs typeface="Angsana New" pitchFamily="18" charset="-34"/>
            </a:rPr>
            <a:t>) </a:t>
          </a:r>
          <a:r>
            <a:rPr lang="th-TH" sz="2000" dirty="0">
              <a:latin typeface="Angsana New" pitchFamily="18" charset="-34"/>
              <a:cs typeface="Angsana New" pitchFamily="18" charset="-34"/>
            </a:rPr>
            <a:t>สินค้าล้ำยุค มาเร็ว-ไปเร็ว การจัดส่งสินค้าจะเป็นแบบเรียลไทม์ช่องทางจำหน่ายผ่านทาง</a:t>
          </a:r>
          <a:r>
            <a:rPr lang="th-TH" sz="2000" dirty="0" err="1">
              <a:latin typeface="Angsana New" pitchFamily="18" charset="-34"/>
              <a:cs typeface="Angsana New" pitchFamily="18" charset="-34"/>
            </a:rPr>
            <a:t>สมาร์ทโฟน</a:t>
          </a:r>
          <a:endParaRPr lang="th-TH" sz="2000" dirty="0">
            <a:latin typeface="Angsana New" pitchFamily="18" charset="-34"/>
            <a:cs typeface="Angsana New" pitchFamily="18" charset="-34"/>
          </a:endParaRPr>
        </a:p>
      </dgm:t>
    </dgm:pt>
    <dgm:pt modelId="{7F13F55B-0884-4D6F-B430-545E98B3EFA2}" type="parTrans" cxnId="{84A4B7E3-A02B-4EC3-A076-21883DD9F3EC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981ABA01-B1E3-4F97-A291-65410F4B4D4A}" type="sibTrans" cxnId="{84A4B7E3-A02B-4EC3-A076-21883DD9F3EC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01209187-E818-45E5-B24B-DB1D670BA0CF}">
      <dgm:prSet phldrT="[Text]" custT="1"/>
      <dgm:spPr/>
      <dgm:t>
        <a:bodyPr/>
        <a:lstStyle/>
        <a:p>
          <a:r>
            <a:rPr lang="th-TH" sz="2000" b="1" dirty="0">
              <a:latin typeface="Angsana New" pitchFamily="18" charset="-34"/>
              <a:cs typeface="Angsana New" pitchFamily="18" charset="-34"/>
            </a:rPr>
            <a:t>โรงงานอัจฉริยะ </a:t>
          </a:r>
          <a:r>
            <a:rPr lang="th-TH" sz="2000" dirty="0">
              <a:latin typeface="Angsana New" pitchFamily="18" charset="-34"/>
              <a:cs typeface="Angsana New" pitchFamily="18" charset="-34"/>
            </a:rPr>
            <a:t>(</a:t>
          </a:r>
          <a:r>
            <a:rPr lang="en-US" sz="2000" dirty="0">
              <a:latin typeface="Angsana New" pitchFamily="18" charset="-34"/>
              <a:cs typeface="Angsana New" pitchFamily="18" charset="-34"/>
            </a:rPr>
            <a:t>SMART FACTORY</a:t>
          </a:r>
          <a:r>
            <a:rPr lang="th-TH" sz="2000" dirty="0">
              <a:latin typeface="Angsana New" pitchFamily="18" charset="-34"/>
              <a:cs typeface="Angsana New" pitchFamily="18" charset="-34"/>
            </a:rPr>
            <a:t>) อุตสาหกรรมในอนาคตจะขับเคลื่อนจากความต้องการแบบเฉพาะเจาะจง (</a:t>
          </a:r>
          <a:r>
            <a:rPr lang="en-US" sz="2000" dirty="0">
              <a:latin typeface="Angsana New" pitchFamily="18" charset="-34"/>
              <a:cs typeface="Angsana New" pitchFamily="18" charset="-34"/>
            </a:rPr>
            <a:t>UNIQUE</a:t>
          </a:r>
          <a:r>
            <a:rPr lang="th-TH" sz="2000" dirty="0">
              <a:latin typeface="Angsana New" pitchFamily="18" charset="-34"/>
              <a:cs typeface="Angsana New" pitchFamily="18" charset="-34"/>
            </a:rPr>
            <a:t>) ทำให้การจัดส่ง</a:t>
          </a:r>
          <a:r>
            <a:rPr lang="th-TH" sz="2000" dirty="0" err="1">
              <a:latin typeface="Angsana New" pitchFamily="18" charset="-34"/>
              <a:cs typeface="Angsana New" pitchFamily="18" charset="-34"/>
            </a:rPr>
            <a:t>และโล</a:t>
          </a:r>
          <a:r>
            <a:rPr lang="th-TH" sz="2000" dirty="0">
              <a:latin typeface="Angsana New" pitchFamily="18" charset="-34"/>
              <a:cs typeface="Angsana New" pitchFamily="18" charset="-34"/>
            </a:rPr>
            <a:t>จิ</a:t>
          </a:r>
          <a:r>
            <a:rPr lang="th-TH" sz="2000" dirty="0" err="1">
              <a:latin typeface="Angsana New" pitchFamily="18" charset="-34"/>
              <a:cs typeface="Angsana New" pitchFamily="18" charset="-34"/>
            </a:rPr>
            <a:t>สติกส์</a:t>
          </a:r>
          <a:r>
            <a:rPr lang="th-TH" sz="2000" dirty="0">
              <a:latin typeface="Angsana New" pitchFamily="18" charset="-34"/>
              <a:cs typeface="Angsana New" pitchFamily="18" charset="-34"/>
            </a:rPr>
            <a:t>มีการเปลี่ยนแปลงไปสู่</a:t>
          </a:r>
          <a:r>
            <a:rPr lang="th-TH" sz="2000" dirty="0" err="1">
              <a:latin typeface="Angsana New" pitchFamily="18" charset="-34"/>
              <a:cs typeface="Angsana New" pitchFamily="18" charset="-34"/>
            </a:rPr>
            <a:t>สมาร์ทโล</a:t>
          </a:r>
          <a:r>
            <a:rPr lang="th-TH" sz="2000" dirty="0">
              <a:latin typeface="Angsana New" pitchFamily="18" charset="-34"/>
              <a:cs typeface="Angsana New" pitchFamily="18" charset="-34"/>
            </a:rPr>
            <a:t>จิ</a:t>
          </a:r>
          <a:r>
            <a:rPr lang="th-TH" sz="2000" dirty="0" err="1">
              <a:latin typeface="Angsana New" pitchFamily="18" charset="-34"/>
              <a:cs typeface="Angsana New" pitchFamily="18" charset="-34"/>
            </a:rPr>
            <a:t>สติกส์</a:t>
          </a:r>
          <a:r>
            <a:rPr lang="th-TH" sz="2000" dirty="0">
              <a:latin typeface="Angsana New" pitchFamily="18" charset="-34"/>
              <a:cs typeface="Angsana New" pitchFamily="18" charset="-34"/>
            </a:rPr>
            <a:t> ในสายการผลิตภายใต้</a:t>
          </a:r>
          <a:r>
            <a:rPr lang="th-TH" sz="2000" dirty="0" err="1">
              <a:latin typeface="Angsana New" pitchFamily="18" charset="-34"/>
              <a:cs typeface="Angsana New" pitchFamily="18" charset="-34"/>
            </a:rPr>
            <a:t>อุปสงค์</a:t>
          </a:r>
          <a:r>
            <a:rPr lang="th-TH" sz="2000" dirty="0">
              <a:latin typeface="Angsana New" pitchFamily="18" charset="-34"/>
              <a:cs typeface="Angsana New" pitchFamily="18" charset="-34"/>
            </a:rPr>
            <a:t>แบบยู</a:t>
          </a:r>
          <a:r>
            <a:rPr lang="th-TH" sz="2000" dirty="0" err="1">
              <a:latin typeface="Angsana New" pitchFamily="18" charset="-34"/>
              <a:cs typeface="Angsana New" pitchFamily="18" charset="-34"/>
            </a:rPr>
            <a:t>นิค</a:t>
          </a:r>
          <a:r>
            <a:rPr lang="th-TH" sz="2000" dirty="0">
              <a:latin typeface="Angsana New" pitchFamily="18" charset="-34"/>
              <a:cs typeface="Angsana New" pitchFamily="18" charset="-34"/>
            </a:rPr>
            <a:t>และการขาดแคลนแรงงาน </a:t>
          </a:r>
        </a:p>
      </dgm:t>
    </dgm:pt>
    <dgm:pt modelId="{33CAD5EB-B0F9-4847-BC78-040AC23C6A6C}" type="sibTrans" cxnId="{2FC7FB57-0EF0-47E6-9738-2E55A6A1DBCC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D0235B2C-53B4-423A-8461-E0B5AEFC0ED1}" type="parTrans" cxnId="{2FC7FB57-0EF0-47E6-9738-2E55A6A1DBCC}">
      <dgm:prSet/>
      <dgm:spPr/>
      <dgm:t>
        <a:bodyPr/>
        <a:lstStyle/>
        <a:p>
          <a:endParaRPr lang="th-TH" sz="2000">
            <a:latin typeface="Angsana New" pitchFamily="18" charset="-34"/>
            <a:cs typeface="Angsana New" pitchFamily="18" charset="-34"/>
          </a:endParaRPr>
        </a:p>
      </dgm:t>
    </dgm:pt>
    <dgm:pt modelId="{D5697DE2-6D85-4BAA-B9A4-31E58DAE0EBA}" type="pres">
      <dgm:prSet presAssocID="{5CA08C95-11AE-4F7A-B941-BAE52E41DC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AEE4F0F-1C15-4E32-ACA9-C0C16DB59104}" type="pres">
      <dgm:prSet presAssocID="{C4200A51-7E22-47CE-A69C-195ED55D6093}" presName="composite" presStyleCnt="0"/>
      <dgm:spPr/>
    </dgm:pt>
    <dgm:pt modelId="{09E181A1-BFFC-4E01-9A79-10BFE841833C}" type="pres">
      <dgm:prSet presAssocID="{C4200A51-7E22-47CE-A69C-195ED55D609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1E44E4-2C73-4424-90D4-000B548E617D}" type="pres">
      <dgm:prSet presAssocID="{C4200A51-7E22-47CE-A69C-195ED55D609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F24CFA-649E-4E91-94C1-4C12085A5AF8}" type="pres">
      <dgm:prSet presAssocID="{14AE24CF-7D71-4CC4-88AD-C2BA4A8B3695}" presName="sp" presStyleCnt="0"/>
      <dgm:spPr/>
    </dgm:pt>
    <dgm:pt modelId="{298AE8FA-3374-407B-9EF4-9A26B99A50FA}" type="pres">
      <dgm:prSet presAssocID="{4EE57CBB-FEB7-41EB-9580-C59FBD4FC75D}" presName="composite" presStyleCnt="0"/>
      <dgm:spPr/>
    </dgm:pt>
    <dgm:pt modelId="{8110884A-383B-4613-A059-1F4A3B42683D}" type="pres">
      <dgm:prSet presAssocID="{4EE57CBB-FEB7-41EB-9580-C59FBD4FC75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0903D0-37D2-4474-9C1A-E9CF6E17CC8C}" type="pres">
      <dgm:prSet presAssocID="{4EE57CBB-FEB7-41EB-9580-C59FBD4FC75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41079F-F313-42A0-AD89-B085B950D3B1}" type="pres">
      <dgm:prSet presAssocID="{8F8AD591-B364-4E81-929F-0A0365075224}" presName="sp" presStyleCnt="0"/>
      <dgm:spPr/>
    </dgm:pt>
    <dgm:pt modelId="{FFEB86EB-E2EF-44BA-BF5E-F2402877F310}" type="pres">
      <dgm:prSet presAssocID="{3F6E1CC1-50BC-41A0-B2EB-957ADFD4BDDC}" presName="composite" presStyleCnt="0"/>
      <dgm:spPr/>
    </dgm:pt>
    <dgm:pt modelId="{EE3A487D-4E63-4925-9F76-631245AE217D}" type="pres">
      <dgm:prSet presAssocID="{3F6E1CC1-50BC-41A0-B2EB-957ADFD4BDD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39BBB9-024F-41E1-B21D-913B1145149E}" type="pres">
      <dgm:prSet presAssocID="{3F6E1CC1-50BC-41A0-B2EB-957ADFD4BDD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B77E059-AB27-49C5-9E42-8A661C02F630}" type="pres">
      <dgm:prSet presAssocID="{F8E3BE58-FB79-42FC-B666-5DE87476945F}" presName="sp" presStyleCnt="0"/>
      <dgm:spPr/>
    </dgm:pt>
    <dgm:pt modelId="{7113F968-3D8F-41F2-BDFF-0EA6CF46EB97}" type="pres">
      <dgm:prSet presAssocID="{A19205B3-8CFD-49B5-B522-0486FF7A9222}" presName="composite" presStyleCnt="0"/>
      <dgm:spPr/>
    </dgm:pt>
    <dgm:pt modelId="{36676B6C-5A75-4DD6-A003-11C0BAF8E601}" type="pres">
      <dgm:prSet presAssocID="{A19205B3-8CFD-49B5-B522-0486FF7A922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A0BEB2-47FE-443A-9192-D6B527A94F98}" type="pres">
      <dgm:prSet presAssocID="{A19205B3-8CFD-49B5-B522-0486FF7A922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08B8DB3-A463-48EE-B819-BB1B7A29CC28}" type="presOf" srcId="{A19205B3-8CFD-49B5-B522-0486FF7A9222}" destId="{36676B6C-5A75-4DD6-A003-11C0BAF8E601}" srcOrd="0" destOrd="0" presId="urn:microsoft.com/office/officeart/2005/8/layout/chevron2"/>
    <dgm:cxn modelId="{B2F11781-A709-4471-80F8-13E1289A8C94}" srcId="{5CA08C95-11AE-4F7A-B941-BAE52E41DCE7}" destId="{3F6E1CC1-50BC-41A0-B2EB-957ADFD4BDDC}" srcOrd="2" destOrd="0" parTransId="{1DFBE9A9-FB78-4B43-8179-963688E7DFD1}" sibTransId="{F8E3BE58-FB79-42FC-B666-5DE87476945F}"/>
    <dgm:cxn modelId="{2FC7FB57-0EF0-47E6-9738-2E55A6A1DBCC}" srcId="{3F6E1CC1-50BC-41A0-B2EB-957ADFD4BDDC}" destId="{01209187-E818-45E5-B24B-DB1D670BA0CF}" srcOrd="0" destOrd="0" parTransId="{D0235B2C-53B4-423A-8461-E0B5AEFC0ED1}" sibTransId="{33CAD5EB-B0F9-4847-BC78-040AC23C6A6C}"/>
    <dgm:cxn modelId="{545C7C96-01E3-4376-9A9C-6BA285C915B1}" srcId="{5CA08C95-11AE-4F7A-B941-BAE52E41DCE7}" destId="{4EE57CBB-FEB7-41EB-9580-C59FBD4FC75D}" srcOrd="1" destOrd="0" parTransId="{8F98E3FC-51F9-48F6-BBFE-C041A0803AF0}" sibTransId="{8F8AD591-B364-4E81-929F-0A0365075224}"/>
    <dgm:cxn modelId="{2A0C8EC6-66B0-4347-AD2B-87A34876D574}" srcId="{A19205B3-8CFD-49B5-B522-0486FF7A9222}" destId="{26978A8F-C8A4-4A2E-BC93-26AFF3F84F20}" srcOrd="0" destOrd="0" parTransId="{50348A65-CC6E-447D-BF37-07334045166A}" sibTransId="{0449BF4F-749A-48B5-BAAD-FBB374C9F839}"/>
    <dgm:cxn modelId="{680717A3-79FF-466E-B478-F1A75E8EA6D6}" type="presOf" srcId="{E16F9491-272D-4836-A5A2-0AA5923BC622}" destId="{820903D0-37D2-4474-9C1A-E9CF6E17CC8C}" srcOrd="0" destOrd="0" presId="urn:microsoft.com/office/officeart/2005/8/layout/chevron2"/>
    <dgm:cxn modelId="{BFD1E224-5932-4176-9905-4E6C95D5F02A}" type="presOf" srcId="{26978A8F-C8A4-4A2E-BC93-26AFF3F84F20}" destId="{79A0BEB2-47FE-443A-9192-D6B527A94F98}" srcOrd="0" destOrd="0" presId="urn:microsoft.com/office/officeart/2005/8/layout/chevron2"/>
    <dgm:cxn modelId="{9C214D31-D51F-4228-BEEE-98BC051168E8}" type="presOf" srcId="{4EE57CBB-FEB7-41EB-9580-C59FBD4FC75D}" destId="{8110884A-383B-4613-A059-1F4A3B42683D}" srcOrd="0" destOrd="0" presId="urn:microsoft.com/office/officeart/2005/8/layout/chevron2"/>
    <dgm:cxn modelId="{8643D16D-A4B5-4F9D-BDCD-ED5DE2F9B676}" type="presOf" srcId="{C4200A51-7E22-47CE-A69C-195ED55D6093}" destId="{09E181A1-BFFC-4E01-9A79-10BFE841833C}" srcOrd="0" destOrd="0" presId="urn:microsoft.com/office/officeart/2005/8/layout/chevron2"/>
    <dgm:cxn modelId="{D24BD60D-5F11-4B51-9E22-546E4D4CE20E}" srcId="{5CA08C95-11AE-4F7A-B941-BAE52E41DCE7}" destId="{C4200A51-7E22-47CE-A69C-195ED55D6093}" srcOrd="0" destOrd="0" parTransId="{C8D81FD3-8A2F-493A-B195-5E200BA1756A}" sibTransId="{14AE24CF-7D71-4CC4-88AD-C2BA4A8B3695}"/>
    <dgm:cxn modelId="{3BECB2E2-38DB-40E6-9E16-F8A75683C771}" srcId="{5CA08C95-11AE-4F7A-B941-BAE52E41DCE7}" destId="{A19205B3-8CFD-49B5-B522-0486FF7A9222}" srcOrd="3" destOrd="0" parTransId="{837313DB-1610-4AD7-ABC7-E3BD29F9B923}" sibTransId="{49930288-8502-4EAB-BB84-04CA767E4C7F}"/>
    <dgm:cxn modelId="{286BB480-32D0-41CB-BD38-72A8CF7C1717}" type="presOf" srcId="{3F6E1CC1-50BC-41A0-B2EB-957ADFD4BDDC}" destId="{EE3A487D-4E63-4925-9F76-631245AE217D}" srcOrd="0" destOrd="0" presId="urn:microsoft.com/office/officeart/2005/8/layout/chevron2"/>
    <dgm:cxn modelId="{DDB9B9CE-6EEC-477D-AF76-042E578D70A7}" type="presOf" srcId="{01209187-E818-45E5-B24B-DB1D670BA0CF}" destId="{AB39BBB9-024F-41E1-B21D-913B1145149E}" srcOrd="0" destOrd="0" presId="urn:microsoft.com/office/officeart/2005/8/layout/chevron2"/>
    <dgm:cxn modelId="{22C64D6D-1A51-485E-B0AD-48AEE78ED3D0}" srcId="{4EE57CBB-FEB7-41EB-9580-C59FBD4FC75D}" destId="{E16F9491-272D-4836-A5A2-0AA5923BC622}" srcOrd="0" destOrd="0" parTransId="{A158E74A-C419-466E-918E-7FEAE0332A85}" sibTransId="{393CE335-60DD-4379-AC6E-15E30D796304}"/>
    <dgm:cxn modelId="{84A4B7E3-A02B-4EC3-A076-21883DD9F3EC}" srcId="{C4200A51-7E22-47CE-A69C-195ED55D6093}" destId="{95A2AA1F-E885-487D-A4F5-01B1996E81FB}" srcOrd="0" destOrd="0" parTransId="{7F13F55B-0884-4D6F-B430-545E98B3EFA2}" sibTransId="{981ABA01-B1E3-4F97-A291-65410F4B4D4A}"/>
    <dgm:cxn modelId="{4A6863CF-B17C-4554-9389-F896BA792028}" type="presOf" srcId="{5CA08C95-11AE-4F7A-B941-BAE52E41DCE7}" destId="{D5697DE2-6D85-4BAA-B9A4-31E58DAE0EBA}" srcOrd="0" destOrd="0" presId="urn:microsoft.com/office/officeart/2005/8/layout/chevron2"/>
    <dgm:cxn modelId="{7CDD3F2F-AB96-4331-B6DD-3FB668D1AFE7}" type="presOf" srcId="{95A2AA1F-E885-487D-A4F5-01B1996E81FB}" destId="{9C1E44E4-2C73-4424-90D4-000B548E617D}" srcOrd="0" destOrd="0" presId="urn:microsoft.com/office/officeart/2005/8/layout/chevron2"/>
    <dgm:cxn modelId="{DF4954A9-4F8D-4BBC-8C87-DA77A300174A}" type="presParOf" srcId="{D5697DE2-6D85-4BAA-B9A4-31E58DAE0EBA}" destId="{CAEE4F0F-1C15-4E32-ACA9-C0C16DB59104}" srcOrd="0" destOrd="0" presId="urn:microsoft.com/office/officeart/2005/8/layout/chevron2"/>
    <dgm:cxn modelId="{47A9DCA0-FFDC-40CE-93B0-82EA2FB97A82}" type="presParOf" srcId="{CAEE4F0F-1C15-4E32-ACA9-C0C16DB59104}" destId="{09E181A1-BFFC-4E01-9A79-10BFE841833C}" srcOrd="0" destOrd="0" presId="urn:microsoft.com/office/officeart/2005/8/layout/chevron2"/>
    <dgm:cxn modelId="{52CF0BDB-828B-4C8D-BAAB-A8E606E2FC78}" type="presParOf" srcId="{CAEE4F0F-1C15-4E32-ACA9-C0C16DB59104}" destId="{9C1E44E4-2C73-4424-90D4-000B548E617D}" srcOrd="1" destOrd="0" presId="urn:microsoft.com/office/officeart/2005/8/layout/chevron2"/>
    <dgm:cxn modelId="{5D4589EF-B85F-49B8-9C1C-2691CAAA23DA}" type="presParOf" srcId="{D5697DE2-6D85-4BAA-B9A4-31E58DAE0EBA}" destId="{EDF24CFA-649E-4E91-94C1-4C12085A5AF8}" srcOrd="1" destOrd="0" presId="urn:microsoft.com/office/officeart/2005/8/layout/chevron2"/>
    <dgm:cxn modelId="{6B35672A-ABBB-47F3-AA74-9F901E8CA062}" type="presParOf" srcId="{D5697DE2-6D85-4BAA-B9A4-31E58DAE0EBA}" destId="{298AE8FA-3374-407B-9EF4-9A26B99A50FA}" srcOrd="2" destOrd="0" presId="urn:microsoft.com/office/officeart/2005/8/layout/chevron2"/>
    <dgm:cxn modelId="{0EBB8AA5-CA4B-4CDE-833D-9D3EE5A4068E}" type="presParOf" srcId="{298AE8FA-3374-407B-9EF4-9A26B99A50FA}" destId="{8110884A-383B-4613-A059-1F4A3B42683D}" srcOrd="0" destOrd="0" presId="urn:microsoft.com/office/officeart/2005/8/layout/chevron2"/>
    <dgm:cxn modelId="{02E821ED-358D-4A42-9743-48F89ABA80A7}" type="presParOf" srcId="{298AE8FA-3374-407B-9EF4-9A26B99A50FA}" destId="{820903D0-37D2-4474-9C1A-E9CF6E17CC8C}" srcOrd="1" destOrd="0" presId="urn:microsoft.com/office/officeart/2005/8/layout/chevron2"/>
    <dgm:cxn modelId="{5FFAE623-3317-40CB-B595-BD145E570E0F}" type="presParOf" srcId="{D5697DE2-6D85-4BAA-B9A4-31E58DAE0EBA}" destId="{8841079F-F313-42A0-AD89-B085B950D3B1}" srcOrd="3" destOrd="0" presId="urn:microsoft.com/office/officeart/2005/8/layout/chevron2"/>
    <dgm:cxn modelId="{D5AFE596-1EB3-4FC9-9F89-8FA27F3AF3D5}" type="presParOf" srcId="{D5697DE2-6D85-4BAA-B9A4-31E58DAE0EBA}" destId="{FFEB86EB-E2EF-44BA-BF5E-F2402877F310}" srcOrd="4" destOrd="0" presId="urn:microsoft.com/office/officeart/2005/8/layout/chevron2"/>
    <dgm:cxn modelId="{97E8EEE6-09EA-4517-8D49-457D39B7E6B1}" type="presParOf" srcId="{FFEB86EB-E2EF-44BA-BF5E-F2402877F310}" destId="{EE3A487D-4E63-4925-9F76-631245AE217D}" srcOrd="0" destOrd="0" presId="urn:microsoft.com/office/officeart/2005/8/layout/chevron2"/>
    <dgm:cxn modelId="{E9E5FE77-4339-459C-92F2-7100AF0A22E0}" type="presParOf" srcId="{FFEB86EB-E2EF-44BA-BF5E-F2402877F310}" destId="{AB39BBB9-024F-41E1-B21D-913B1145149E}" srcOrd="1" destOrd="0" presId="urn:microsoft.com/office/officeart/2005/8/layout/chevron2"/>
    <dgm:cxn modelId="{2FA4A436-89DF-4A11-A33E-039082C55F22}" type="presParOf" srcId="{D5697DE2-6D85-4BAA-B9A4-31E58DAE0EBA}" destId="{1B77E059-AB27-49C5-9E42-8A661C02F630}" srcOrd="5" destOrd="0" presId="urn:microsoft.com/office/officeart/2005/8/layout/chevron2"/>
    <dgm:cxn modelId="{8FB6A11F-0F09-44A5-B6A5-165041949771}" type="presParOf" srcId="{D5697DE2-6D85-4BAA-B9A4-31E58DAE0EBA}" destId="{7113F968-3D8F-41F2-BDFF-0EA6CF46EB97}" srcOrd="6" destOrd="0" presId="urn:microsoft.com/office/officeart/2005/8/layout/chevron2"/>
    <dgm:cxn modelId="{F44B7AB3-08DA-48E5-91FF-A98173BEED77}" type="presParOf" srcId="{7113F968-3D8F-41F2-BDFF-0EA6CF46EB97}" destId="{36676B6C-5A75-4DD6-A003-11C0BAF8E601}" srcOrd="0" destOrd="0" presId="urn:microsoft.com/office/officeart/2005/8/layout/chevron2"/>
    <dgm:cxn modelId="{A50FE786-B87A-4EC2-8635-63A6BEA2D030}" type="presParOf" srcId="{7113F968-3D8F-41F2-BDFF-0EA6CF46EB97}" destId="{79A0BEB2-47FE-443A-9192-D6B527A94F9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A08C95-11AE-4F7A-B941-BAE52E41DCE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4EE57CBB-FEB7-41EB-9580-C59FBD4FC75D}">
      <dgm:prSet phldrT="[Text]" custT="1"/>
      <dgm:spPr/>
      <dgm:t>
        <a:bodyPr/>
        <a:lstStyle/>
        <a:p>
          <a:r>
            <a:rPr lang="th-TH" sz="1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6</a:t>
          </a:r>
        </a:p>
      </dgm:t>
    </dgm:pt>
    <dgm:pt modelId="{8F98E3FC-51F9-48F6-BBFE-C041A0803AF0}" type="parTrans" cxnId="{545C7C96-01E3-4376-9A9C-6BA285C915B1}">
      <dgm:prSet/>
      <dgm:spPr/>
      <dgm:t>
        <a:bodyPr/>
        <a:lstStyle/>
        <a:p>
          <a:endParaRPr lang="th-TH" sz="1800">
            <a:latin typeface="Angsana New" pitchFamily="18" charset="-34"/>
            <a:cs typeface="Angsana New" pitchFamily="18" charset="-34"/>
          </a:endParaRPr>
        </a:p>
      </dgm:t>
    </dgm:pt>
    <dgm:pt modelId="{8F8AD591-B364-4E81-929F-0A0365075224}" type="sibTrans" cxnId="{545C7C96-01E3-4376-9A9C-6BA285C915B1}">
      <dgm:prSet/>
      <dgm:spPr/>
      <dgm:t>
        <a:bodyPr/>
        <a:lstStyle/>
        <a:p>
          <a:endParaRPr lang="th-TH" sz="1800">
            <a:latin typeface="Angsana New" pitchFamily="18" charset="-34"/>
            <a:cs typeface="Angsana New" pitchFamily="18" charset="-34"/>
          </a:endParaRPr>
        </a:p>
      </dgm:t>
    </dgm:pt>
    <dgm:pt modelId="{E16F9491-272D-4836-A5A2-0AA5923BC622}">
      <dgm:prSet phldrT="[Text]" custT="1"/>
      <dgm:spPr/>
      <dgm:t>
        <a:bodyPr/>
        <a:lstStyle/>
        <a:p>
          <a:r>
            <a:rPr lang="th-TH" sz="1800" b="1" dirty="0">
              <a:latin typeface="Angsana New" pitchFamily="18" charset="-34"/>
              <a:cs typeface="Angsana New" pitchFamily="18" charset="-34"/>
            </a:rPr>
            <a:t>อุตสาหกรรมเชื่อมโยงอวกาศและดาวเทียม </a:t>
          </a:r>
          <a:r>
            <a:rPr lang="th-TH" sz="1800" b="0" dirty="0">
              <a:latin typeface="Angsana New" pitchFamily="18" charset="-34"/>
              <a:cs typeface="Angsana New" pitchFamily="18" charset="-34"/>
            </a:rPr>
            <a:t>(</a:t>
          </a:r>
          <a:r>
            <a:rPr lang="en-US" sz="1800" b="0" dirty="0">
              <a:latin typeface="Angsana New" pitchFamily="18" charset="-34"/>
              <a:cs typeface="Angsana New" pitchFamily="18" charset="-34"/>
            </a:rPr>
            <a:t>SPACE &amp; SATELLITE)</a:t>
          </a:r>
          <a:r>
            <a:rPr lang="th-TH" sz="1800" b="0" dirty="0">
              <a:latin typeface="Angsana New" pitchFamily="18" charset="-34"/>
              <a:cs typeface="Angsana New" pitchFamily="18" charset="-34"/>
            </a:rPr>
            <a:t> อุตสาหกรรมในอนาคตจะเกี่ยวข้องกับอุตสาหกรรมอวกาศเชิงพาณิชย์ การใช้ประโยชน์จากความก้าวหน้าดาวเทียมและอวกาศ จะเข้ามาสู่อุตสาหกรรมมากกว่าที่เป็นอยู่ในปัจจุบัน</a:t>
          </a:r>
          <a:endParaRPr lang="th-TH" sz="1800" dirty="0">
            <a:latin typeface="Angsana New" pitchFamily="18" charset="-34"/>
            <a:cs typeface="Angsana New" pitchFamily="18" charset="-34"/>
          </a:endParaRPr>
        </a:p>
      </dgm:t>
    </dgm:pt>
    <dgm:pt modelId="{A158E74A-C419-466E-918E-7FEAE0332A85}" type="parTrans" cxnId="{22C64D6D-1A51-485E-B0AD-48AEE78ED3D0}">
      <dgm:prSet/>
      <dgm:spPr/>
      <dgm:t>
        <a:bodyPr/>
        <a:lstStyle/>
        <a:p>
          <a:endParaRPr lang="th-TH" sz="1800">
            <a:latin typeface="Angsana New" pitchFamily="18" charset="-34"/>
            <a:cs typeface="Angsana New" pitchFamily="18" charset="-34"/>
          </a:endParaRPr>
        </a:p>
      </dgm:t>
    </dgm:pt>
    <dgm:pt modelId="{393CE335-60DD-4379-AC6E-15E30D796304}" type="sibTrans" cxnId="{22C64D6D-1A51-485E-B0AD-48AEE78ED3D0}">
      <dgm:prSet/>
      <dgm:spPr/>
      <dgm:t>
        <a:bodyPr/>
        <a:lstStyle/>
        <a:p>
          <a:endParaRPr lang="th-TH" sz="1800">
            <a:latin typeface="Angsana New" pitchFamily="18" charset="-34"/>
            <a:cs typeface="Angsana New" pitchFamily="18" charset="-34"/>
          </a:endParaRPr>
        </a:p>
      </dgm:t>
    </dgm:pt>
    <dgm:pt modelId="{3F6E1CC1-50BC-41A0-B2EB-957ADFD4BDDC}">
      <dgm:prSet phldrT="[Text]" custT="1"/>
      <dgm:spPr/>
      <dgm:t>
        <a:bodyPr/>
        <a:lstStyle/>
        <a:p>
          <a:r>
            <a:rPr lang="th-TH" sz="1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7</a:t>
          </a:r>
        </a:p>
      </dgm:t>
    </dgm:pt>
    <dgm:pt modelId="{1DFBE9A9-FB78-4B43-8179-963688E7DFD1}" type="parTrans" cxnId="{B2F11781-A709-4471-80F8-13E1289A8C94}">
      <dgm:prSet/>
      <dgm:spPr/>
      <dgm:t>
        <a:bodyPr/>
        <a:lstStyle/>
        <a:p>
          <a:endParaRPr lang="th-TH" sz="1800">
            <a:latin typeface="Angsana New" pitchFamily="18" charset="-34"/>
            <a:cs typeface="Angsana New" pitchFamily="18" charset="-34"/>
          </a:endParaRPr>
        </a:p>
      </dgm:t>
    </dgm:pt>
    <dgm:pt modelId="{F8E3BE58-FB79-42FC-B666-5DE87476945F}" type="sibTrans" cxnId="{B2F11781-A709-4471-80F8-13E1289A8C94}">
      <dgm:prSet/>
      <dgm:spPr/>
      <dgm:t>
        <a:bodyPr/>
        <a:lstStyle/>
        <a:p>
          <a:endParaRPr lang="th-TH" sz="1800">
            <a:latin typeface="Angsana New" pitchFamily="18" charset="-34"/>
            <a:cs typeface="Angsana New" pitchFamily="18" charset="-34"/>
          </a:endParaRPr>
        </a:p>
      </dgm:t>
    </dgm:pt>
    <dgm:pt modelId="{C4200A51-7E22-47CE-A69C-195ED55D6093}">
      <dgm:prSet custT="1"/>
      <dgm:spPr/>
      <dgm:t>
        <a:bodyPr/>
        <a:lstStyle/>
        <a:p>
          <a:r>
            <a:rPr lang="th-TH" sz="1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5</a:t>
          </a:r>
        </a:p>
      </dgm:t>
    </dgm:pt>
    <dgm:pt modelId="{C8D81FD3-8A2F-493A-B195-5E200BA1756A}" type="parTrans" cxnId="{D24BD60D-5F11-4B51-9E22-546E4D4CE20E}">
      <dgm:prSet/>
      <dgm:spPr/>
      <dgm:t>
        <a:bodyPr/>
        <a:lstStyle/>
        <a:p>
          <a:endParaRPr lang="th-TH" sz="1800">
            <a:latin typeface="Angsana New" pitchFamily="18" charset="-34"/>
            <a:cs typeface="Angsana New" pitchFamily="18" charset="-34"/>
          </a:endParaRPr>
        </a:p>
      </dgm:t>
    </dgm:pt>
    <dgm:pt modelId="{14AE24CF-7D71-4CC4-88AD-C2BA4A8B3695}" type="sibTrans" cxnId="{D24BD60D-5F11-4B51-9E22-546E4D4CE20E}">
      <dgm:prSet/>
      <dgm:spPr/>
      <dgm:t>
        <a:bodyPr/>
        <a:lstStyle/>
        <a:p>
          <a:endParaRPr lang="th-TH" sz="1800">
            <a:latin typeface="Angsana New" pitchFamily="18" charset="-34"/>
            <a:cs typeface="Angsana New" pitchFamily="18" charset="-34"/>
          </a:endParaRPr>
        </a:p>
      </dgm:t>
    </dgm:pt>
    <dgm:pt modelId="{95A2AA1F-E885-487D-A4F5-01B1996E81FB}">
      <dgm:prSet custT="1"/>
      <dgm:spPr/>
      <dgm:t>
        <a:bodyPr/>
        <a:lstStyle/>
        <a:p>
          <a:r>
            <a:rPr lang="th-TH" sz="1800" b="1" dirty="0">
              <a:latin typeface="Angsana New" pitchFamily="18" charset="-34"/>
              <a:cs typeface="Angsana New" pitchFamily="18" charset="-34"/>
            </a:rPr>
            <a:t>อุตสาหกรรมเพื่อสุขภาพ </a:t>
          </a:r>
          <a:r>
            <a:rPr lang="th-TH" sz="1800" b="0" dirty="0">
              <a:latin typeface="Angsana New" pitchFamily="18" charset="-34"/>
              <a:cs typeface="Angsana New" pitchFamily="18" charset="-34"/>
            </a:rPr>
            <a:t>(</a:t>
          </a:r>
          <a:r>
            <a:rPr lang="en-US" sz="1800" b="0" dirty="0">
              <a:latin typeface="Angsana New" pitchFamily="18" charset="-34"/>
              <a:cs typeface="Angsana New" pitchFamily="18" charset="-34"/>
            </a:rPr>
            <a:t>HEALTH CARE AGE</a:t>
          </a:r>
          <a:r>
            <a:rPr lang="th-TH" sz="1800" b="0" dirty="0">
              <a:latin typeface="Angsana New" pitchFamily="18" charset="-34"/>
              <a:cs typeface="Angsana New" pitchFamily="18" charset="-34"/>
            </a:rPr>
            <a:t>)</a:t>
          </a:r>
          <a:r>
            <a:rPr lang="th-TH" sz="1800" dirty="0">
              <a:latin typeface="Angsana New" pitchFamily="18" charset="-34"/>
              <a:cs typeface="Angsana New" pitchFamily="18" charset="-34"/>
            </a:rPr>
            <a:t>โลกแห่งอนาคตมนุษย์จะอายุยืนขึ้น โดยผู้บริโภคจะให้ความสำคัญต่ออาหารและสินค้าเพื่อสุขภาพ ความต้องการสินค้าที่ปลอดสารพิษจะก่อให้เกิดอุตสาหกรรมเพื่อสุขภาพ</a:t>
          </a:r>
        </a:p>
      </dgm:t>
    </dgm:pt>
    <dgm:pt modelId="{7F13F55B-0884-4D6F-B430-545E98B3EFA2}" type="parTrans" cxnId="{84A4B7E3-A02B-4EC3-A076-21883DD9F3EC}">
      <dgm:prSet/>
      <dgm:spPr/>
      <dgm:t>
        <a:bodyPr/>
        <a:lstStyle/>
        <a:p>
          <a:endParaRPr lang="th-TH" sz="1800">
            <a:latin typeface="Angsana New" pitchFamily="18" charset="-34"/>
            <a:cs typeface="Angsana New" pitchFamily="18" charset="-34"/>
          </a:endParaRPr>
        </a:p>
      </dgm:t>
    </dgm:pt>
    <dgm:pt modelId="{981ABA01-B1E3-4F97-A291-65410F4B4D4A}" type="sibTrans" cxnId="{84A4B7E3-A02B-4EC3-A076-21883DD9F3EC}">
      <dgm:prSet/>
      <dgm:spPr/>
      <dgm:t>
        <a:bodyPr/>
        <a:lstStyle/>
        <a:p>
          <a:endParaRPr lang="th-TH" sz="1800">
            <a:latin typeface="Angsana New" pitchFamily="18" charset="-34"/>
            <a:cs typeface="Angsana New" pitchFamily="18" charset="-34"/>
          </a:endParaRPr>
        </a:p>
      </dgm:t>
    </dgm:pt>
    <dgm:pt modelId="{01209187-E818-45E5-B24B-DB1D670BA0CF}">
      <dgm:prSet phldrT="[Text]" custT="1"/>
      <dgm:spPr/>
      <dgm:t>
        <a:bodyPr/>
        <a:lstStyle/>
        <a:p>
          <a:r>
            <a:rPr lang="th-TH" sz="1800" b="1" smtClean="0">
              <a:latin typeface="Angsana New" pitchFamily="18" charset="-34"/>
              <a:cs typeface="Angsana New" pitchFamily="18" charset="-34"/>
            </a:rPr>
            <a:t>อุตสาหกรรมชีวภาพ </a:t>
          </a:r>
          <a:r>
            <a:rPr lang="th-TH" sz="1800" b="0" smtClean="0">
              <a:latin typeface="Angsana New" pitchFamily="18" charset="-34"/>
              <a:cs typeface="Angsana New" pitchFamily="18" charset="-34"/>
            </a:rPr>
            <a:t>(</a:t>
          </a:r>
          <a:r>
            <a:rPr lang="en-US" sz="1800" b="0" smtClean="0">
              <a:latin typeface="Angsana New" pitchFamily="18" charset="-34"/>
              <a:cs typeface="Angsana New" pitchFamily="18" charset="-34"/>
            </a:rPr>
            <a:t>BIO-TECH</a:t>
          </a:r>
          <a:r>
            <a:rPr lang="th-TH" sz="1800" b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1800" b="0" smtClean="0">
              <a:latin typeface="Angsana New" pitchFamily="18" charset="-34"/>
              <a:cs typeface="Angsana New" pitchFamily="18" charset="-34"/>
            </a:rPr>
            <a:t>INDUSTRIAL</a:t>
          </a:r>
          <a:r>
            <a:rPr lang="th-TH" sz="1800" b="0" smtClean="0">
              <a:latin typeface="Angsana New" pitchFamily="18" charset="-34"/>
              <a:cs typeface="Angsana New" pitchFamily="18" charset="-34"/>
            </a:rPr>
            <a:t>) </a:t>
          </a:r>
          <a:r>
            <a:rPr lang="th-TH" sz="1800" smtClean="0">
              <a:latin typeface="Angsana New" pitchFamily="18" charset="-34"/>
              <a:cs typeface="Angsana New" pitchFamily="18" charset="-34"/>
            </a:rPr>
            <a:t>โดยเฉพาะบรรจุภัณฑ์และวัสดุสิ้นเปลืองต่างๆ สำหรับประเทศไทยอุตสาหกรรมไบโอ-พลาสติก (</a:t>
          </a:r>
          <a:r>
            <a:rPr lang="en-US" sz="1800" smtClean="0">
              <a:latin typeface="Angsana New" pitchFamily="18" charset="-34"/>
              <a:cs typeface="Angsana New" pitchFamily="18" charset="-34"/>
            </a:rPr>
            <a:t>BIO-PLASSTIC</a:t>
          </a:r>
          <a:r>
            <a:rPr lang="th-TH" sz="1800" smtClean="0">
              <a:latin typeface="Angsana New" pitchFamily="18" charset="-34"/>
              <a:cs typeface="Angsana New" pitchFamily="18" charset="-34"/>
            </a:rPr>
            <a:t>) จะเป็นโอกาสเพราะเป็นแหล่งวัตถุดิบ เช่น อ้อย มันสำปะหลัง ข้าว ปาล์มน้ำมัน ฯลฯ </a:t>
          </a:r>
          <a:endParaRPr lang="th-TH" sz="1800" dirty="0">
            <a:latin typeface="Angsana New" pitchFamily="18" charset="-34"/>
            <a:cs typeface="Angsana New" pitchFamily="18" charset="-34"/>
          </a:endParaRPr>
        </a:p>
      </dgm:t>
    </dgm:pt>
    <dgm:pt modelId="{33CAD5EB-B0F9-4847-BC78-040AC23C6A6C}" type="sibTrans" cxnId="{2FC7FB57-0EF0-47E6-9738-2E55A6A1DBCC}">
      <dgm:prSet/>
      <dgm:spPr/>
      <dgm:t>
        <a:bodyPr/>
        <a:lstStyle/>
        <a:p>
          <a:endParaRPr lang="th-TH" sz="1800">
            <a:latin typeface="Angsana New" pitchFamily="18" charset="-34"/>
            <a:cs typeface="Angsana New" pitchFamily="18" charset="-34"/>
          </a:endParaRPr>
        </a:p>
      </dgm:t>
    </dgm:pt>
    <dgm:pt modelId="{D0235B2C-53B4-423A-8461-E0B5AEFC0ED1}" type="parTrans" cxnId="{2FC7FB57-0EF0-47E6-9738-2E55A6A1DBCC}">
      <dgm:prSet/>
      <dgm:spPr/>
      <dgm:t>
        <a:bodyPr/>
        <a:lstStyle/>
        <a:p>
          <a:endParaRPr lang="th-TH" sz="1800">
            <a:latin typeface="Angsana New" pitchFamily="18" charset="-34"/>
            <a:cs typeface="Angsana New" pitchFamily="18" charset="-34"/>
          </a:endParaRPr>
        </a:p>
      </dgm:t>
    </dgm:pt>
    <dgm:pt modelId="{D5697DE2-6D85-4BAA-B9A4-31E58DAE0EBA}" type="pres">
      <dgm:prSet presAssocID="{5CA08C95-11AE-4F7A-B941-BAE52E41DC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AEE4F0F-1C15-4E32-ACA9-C0C16DB59104}" type="pres">
      <dgm:prSet presAssocID="{C4200A51-7E22-47CE-A69C-195ED55D6093}" presName="composite" presStyleCnt="0"/>
      <dgm:spPr/>
    </dgm:pt>
    <dgm:pt modelId="{09E181A1-BFFC-4E01-9A79-10BFE841833C}" type="pres">
      <dgm:prSet presAssocID="{C4200A51-7E22-47CE-A69C-195ED55D6093}" presName="parentText" presStyleLbl="alignNode1" presStyleIdx="0" presStyleCnt="3" custScaleY="98630" custLinFactNeighborX="605" custLinFactNeighborY="-6358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1E44E4-2C73-4424-90D4-000B548E617D}" type="pres">
      <dgm:prSet presAssocID="{C4200A51-7E22-47CE-A69C-195ED55D6093}" presName="descendantText" presStyleLbl="alignAcc1" presStyleIdx="0" presStyleCnt="3" custScaleX="100312" custScaleY="104213" custLinFactNeighborX="2622" custLinFactNeighborY="-8042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F24CFA-649E-4E91-94C1-4C12085A5AF8}" type="pres">
      <dgm:prSet presAssocID="{14AE24CF-7D71-4CC4-88AD-C2BA4A8B3695}" presName="sp" presStyleCnt="0"/>
      <dgm:spPr/>
    </dgm:pt>
    <dgm:pt modelId="{298AE8FA-3374-407B-9EF4-9A26B99A50FA}" type="pres">
      <dgm:prSet presAssocID="{4EE57CBB-FEB7-41EB-9580-C59FBD4FC75D}" presName="composite" presStyleCnt="0"/>
      <dgm:spPr/>
    </dgm:pt>
    <dgm:pt modelId="{8110884A-383B-4613-A059-1F4A3B42683D}" type="pres">
      <dgm:prSet presAssocID="{4EE57CBB-FEB7-41EB-9580-C59FBD4FC75D}" presName="parentText" presStyleLbl="alignNode1" presStyleIdx="1" presStyleCnt="3" custScaleY="104325" custLinFactNeighborY="-653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0903D0-37D2-4474-9C1A-E9CF6E17CC8C}" type="pres">
      <dgm:prSet presAssocID="{4EE57CBB-FEB7-41EB-9580-C59FBD4FC75D}" presName="descendantText" presStyleLbl="alignAcc1" presStyleIdx="1" presStyleCnt="3" custScaleX="99765" custScaleY="121243" custLinFactNeighborX="195" custLinFactNeighborY="-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41079F-F313-42A0-AD89-B085B950D3B1}" type="pres">
      <dgm:prSet presAssocID="{8F8AD591-B364-4E81-929F-0A0365075224}" presName="sp" presStyleCnt="0"/>
      <dgm:spPr/>
    </dgm:pt>
    <dgm:pt modelId="{FFEB86EB-E2EF-44BA-BF5E-F2402877F310}" type="pres">
      <dgm:prSet presAssocID="{3F6E1CC1-50BC-41A0-B2EB-957ADFD4BDDC}" presName="composite" presStyleCnt="0"/>
      <dgm:spPr/>
    </dgm:pt>
    <dgm:pt modelId="{EE3A487D-4E63-4925-9F76-631245AE217D}" type="pres">
      <dgm:prSet presAssocID="{3F6E1CC1-50BC-41A0-B2EB-957ADFD4BDDC}" presName="parentText" presStyleLbl="alignNode1" presStyleIdx="2" presStyleCnt="3" custScaleY="113743" custLinFactNeighborX="3141" custLinFactNeighborY="-425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39BBB9-024F-41E1-B21D-913B1145149E}" type="pres">
      <dgm:prSet presAssocID="{3F6E1CC1-50BC-41A0-B2EB-957ADFD4BDDC}" presName="descendantText" presStyleLbl="alignAcc1" presStyleIdx="2" presStyleCnt="3" custScaleX="99300" custScaleY="103390" custLinFactNeighborX="203" custLinFactNeighborY="162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528A67B-C40C-4FAB-828C-57A00B727A93}" type="presOf" srcId="{3F6E1CC1-50BC-41A0-B2EB-957ADFD4BDDC}" destId="{EE3A487D-4E63-4925-9F76-631245AE217D}" srcOrd="0" destOrd="0" presId="urn:microsoft.com/office/officeart/2005/8/layout/chevron2"/>
    <dgm:cxn modelId="{B2F11781-A709-4471-80F8-13E1289A8C94}" srcId="{5CA08C95-11AE-4F7A-B941-BAE52E41DCE7}" destId="{3F6E1CC1-50BC-41A0-B2EB-957ADFD4BDDC}" srcOrd="2" destOrd="0" parTransId="{1DFBE9A9-FB78-4B43-8179-963688E7DFD1}" sibTransId="{F8E3BE58-FB79-42FC-B666-5DE87476945F}"/>
    <dgm:cxn modelId="{2FC7FB57-0EF0-47E6-9738-2E55A6A1DBCC}" srcId="{3F6E1CC1-50BC-41A0-B2EB-957ADFD4BDDC}" destId="{01209187-E818-45E5-B24B-DB1D670BA0CF}" srcOrd="0" destOrd="0" parTransId="{D0235B2C-53B4-423A-8461-E0B5AEFC0ED1}" sibTransId="{33CAD5EB-B0F9-4847-BC78-040AC23C6A6C}"/>
    <dgm:cxn modelId="{545C7C96-01E3-4376-9A9C-6BA285C915B1}" srcId="{5CA08C95-11AE-4F7A-B941-BAE52E41DCE7}" destId="{4EE57CBB-FEB7-41EB-9580-C59FBD4FC75D}" srcOrd="1" destOrd="0" parTransId="{8F98E3FC-51F9-48F6-BBFE-C041A0803AF0}" sibTransId="{8F8AD591-B364-4E81-929F-0A0365075224}"/>
    <dgm:cxn modelId="{3678EB52-9D58-4254-A5F2-9394B1F9C427}" type="presOf" srcId="{01209187-E818-45E5-B24B-DB1D670BA0CF}" destId="{AB39BBB9-024F-41E1-B21D-913B1145149E}" srcOrd="0" destOrd="0" presId="urn:microsoft.com/office/officeart/2005/8/layout/chevron2"/>
    <dgm:cxn modelId="{39EAA103-4A6D-44AE-A89A-BA9660EC5C48}" type="presOf" srcId="{E16F9491-272D-4836-A5A2-0AA5923BC622}" destId="{820903D0-37D2-4474-9C1A-E9CF6E17CC8C}" srcOrd="0" destOrd="0" presId="urn:microsoft.com/office/officeart/2005/8/layout/chevron2"/>
    <dgm:cxn modelId="{D24BD60D-5F11-4B51-9E22-546E4D4CE20E}" srcId="{5CA08C95-11AE-4F7A-B941-BAE52E41DCE7}" destId="{C4200A51-7E22-47CE-A69C-195ED55D6093}" srcOrd="0" destOrd="0" parTransId="{C8D81FD3-8A2F-493A-B195-5E200BA1756A}" sibTransId="{14AE24CF-7D71-4CC4-88AD-C2BA4A8B3695}"/>
    <dgm:cxn modelId="{EB7A8CF8-ED10-4B11-95D5-EECE3AC1CF1B}" type="presOf" srcId="{C4200A51-7E22-47CE-A69C-195ED55D6093}" destId="{09E181A1-BFFC-4E01-9A79-10BFE841833C}" srcOrd="0" destOrd="0" presId="urn:microsoft.com/office/officeart/2005/8/layout/chevron2"/>
    <dgm:cxn modelId="{22C64D6D-1A51-485E-B0AD-48AEE78ED3D0}" srcId="{4EE57CBB-FEB7-41EB-9580-C59FBD4FC75D}" destId="{E16F9491-272D-4836-A5A2-0AA5923BC622}" srcOrd="0" destOrd="0" parTransId="{A158E74A-C419-466E-918E-7FEAE0332A85}" sibTransId="{393CE335-60DD-4379-AC6E-15E30D796304}"/>
    <dgm:cxn modelId="{C594E927-DC38-42C8-8FBA-13E0D3C88580}" type="presOf" srcId="{5CA08C95-11AE-4F7A-B941-BAE52E41DCE7}" destId="{D5697DE2-6D85-4BAA-B9A4-31E58DAE0EBA}" srcOrd="0" destOrd="0" presId="urn:microsoft.com/office/officeart/2005/8/layout/chevron2"/>
    <dgm:cxn modelId="{84A4B7E3-A02B-4EC3-A076-21883DD9F3EC}" srcId="{C4200A51-7E22-47CE-A69C-195ED55D6093}" destId="{95A2AA1F-E885-487D-A4F5-01B1996E81FB}" srcOrd="0" destOrd="0" parTransId="{7F13F55B-0884-4D6F-B430-545E98B3EFA2}" sibTransId="{981ABA01-B1E3-4F97-A291-65410F4B4D4A}"/>
    <dgm:cxn modelId="{FD76D6D0-4403-445B-B1E2-DF7D175584A6}" type="presOf" srcId="{95A2AA1F-E885-487D-A4F5-01B1996E81FB}" destId="{9C1E44E4-2C73-4424-90D4-000B548E617D}" srcOrd="0" destOrd="0" presId="urn:microsoft.com/office/officeart/2005/8/layout/chevron2"/>
    <dgm:cxn modelId="{6FB3154F-7D0E-47D4-B3D6-79AF612C805B}" type="presOf" srcId="{4EE57CBB-FEB7-41EB-9580-C59FBD4FC75D}" destId="{8110884A-383B-4613-A059-1F4A3B42683D}" srcOrd="0" destOrd="0" presId="urn:microsoft.com/office/officeart/2005/8/layout/chevron2"/>
    <dgm:cxn modelId="{8B6EB2B4-2C10-40FA-A2CD-F314591F505F}" type="presParOf" srcId="{D5697DE2-6D85-4BAA-B9A4-31E58DAE0EBA}" destId="{CAEE4F0F-1C15-4E32-ACA9-C0C16DB59104}" srcOrd="0" destOrd="0" presId="urn:microsoft.com/office/officeart/2005/8/layout/chevron2"/>
    <dgm:cxn modelId="{C21B5DC1-30D2-4D3B-B99C-84038F99E564}" type="presParOf" srcId="{CAEE4F0F-1C15-4E32-ACA9-C0C16DB59104}" destId="{09E181A1-BFFC-4E01-9A79-10BFE841833C}" srcOrd="0" destOrd="0" presId="urn:microsoft.com/office/officeart/2005/8/layout/chevron2"/>
    <dgm:cxn modelId="{8999AEAB-CA9E-44A5-962D-781BBCB884EC}" type="presParOf" srcId="{CAEE4F0F-1C15-4E32-ACA9-C0C16DB59104}" destId="{9C1E44E4-2C73-4424-90D4-000B548E617D}" srcOrd="1" destOrd="0" presId="urn:microsoft.com/office/officeart/2005/8/layout/chevron2"/>
    <dgm:cxn modelId="{4E51AB2D-3835-45D7-9196-6440619EFB8F}" type="presParOf" srcId="{D5697DE2-6D85-4BAA-B9A4-31E58DAE0EBA}" destId="{EDF24CFA-649E-4E91-94C1-4C12085A5AF8}" srcOrd="1" destOrd="0" presId="urn:microsoft.com/office/officeart/2005/8/layout/chevron2"/>
    <dgm:cxn modelId="{FE04ACF5-61F3-430B-9527-6CCF3C3A47D0}" type="presParOf" srcId="{D5697DE2-6D85-4BAA-B9A4-31E58DAE0EBA}" destId="{298AE8FA-3374-407B-9EF4-9A26B99A50FA}" srcOrd="2" destOrd="0" presId="urn:microsoft.com/office/officeart/2005/8/layout/chevron2"/>
    <dgm:cxn modelId="{187F0D8A-50D7-4A74-ABDE-D9B8EBEAA753}" type="presParOf" srcId="{298AE8FA-3374-407B-9EF4-9A26B99A50FA}" destId="{8110884A-383B-4613-A059-1F4A3B42683D}" srcOrd="0" destOrd="0" presId="urn:microsoft.com/office/officeart/2005/8/layout/chevron2"/>
    <dgm:cxn modelId="{D30525A2-01BC-41B4-9B88-073AC2AE586F}" type="presParOf" srcId="{298AE8FA-3374-407B-9EF4-9A26B99A50FA}" destId="{820903D0-37D2-4474-9C1A-E9CF6E17CC8C}" srcOrd="1" destOrd="0" presId="urn:microsoft.com/office/officeart/2005/8/layout/chevron2"/>
    <dgm:cxn modelId="{B510361B-75A0-410F-9918-B14A87661B49}" type="presParOf" srcId="{D5697DE2-6D85-4BAA-B9A4-31E58DAE0EBA}" destId="{8841079F-F313-42A0-AD89-B085B950D3B1}" srcOrd="3" destOrd="0" presId="urn:microsoft.com/office/officeart/2005/8/layout/chevron2"/>
    <dgm:cxn modelId="{200DC29C-5E61-4543-9A1D-626C211BC469}" type="presParOf" srcId="{D5697DE2-6D85-4BAA-B9A4-31E58DAE0EBA}" destId="{FFEB86EB-E2EF-44BA-BF5E-F2402877F310}" srcOrd="4" destOrd="0" presId="urn:microsoft.com/office/officeart/2005/8/layout/chevron2"/>
    <dgm:cxn modelId="{38D5321A-EA1F-4171-B776-9E47760A9A17}" type="presParOf" srcId="{FFEB86EB-E2EF-44BA-BF5E-F2402877F310}" destId="{EE3A487D-4E63-4925-9F76-631245AE217D}" srcOrd="0" destOrd="0" presId="urn:microsoft.com/office/officeart/2005/8/layout/chevron2"/>
    <dgm:cxn modelId="{E7DC83AB-9EC5-4DBF-A122-8789A72AE30D}" type="presParOf" srcId="{FFEB86EB-E2EF-44BA-BF5E-F2402877F310}" destId="{AB39BBB9-024F-41E1-B21D-913B114514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E8F59E-5DA3-477E-87C2-82DB95D5C78E}" type="doc">
      <dgm:prSet loTypeId="urn:microsoft.com/office/officeart/2005/8/layout/vList2" loCatId="list" qsTypeId="urn:microsoft.com/office/officeart/2005/8/quickstyle/3d4" qsCatId="3D" csTypeId="urn:microsoft.com/office/officeart/2005/8/colors/accent4_1" csCatId="accent4" phldr="1"/>
      <dgm:spPr/>
      <dgm:t>
        <a:bodyPr/>
        <a:lstStyle/>
        <a:p>
          <a:endParaRPr lang="th-TH"/>
        </a:p>
      </dgm:t>
    </dgm:pt>
    <dgm:pt modelId="{4CC6D7C8-D9C1-42B6-99B3-00FEA2D6069E}">
      <dgm:prSet custT="1"/>
      <dgm:spPr/>
      <dgm:t>
        <a:bodyPr/>
        <a:lstStyle/>
        <a:p>
          <a:pPr rtl="0"/>
          <a:r>
            <a:rPr lang="th-TH" sz="2000" b="1" dirty="0">
              <a:latin typeface="Angsana New" pitchFamily="18" charset="-34"/>
              <a:cs typeface="Angsana New" pitchFamily="18" charset="-34"/>
            </a:rPr>
            <a:t>1. </a:t>
          </a:r>
          <a:r>
            <a:rPr lang="en-US" sz="2000" b="1" dirty="0" smtClean="0">
              <a:latin typeface="Angsana New" pitchFamily="18" charset="-34"/>
              <a:cs typeface="Angsana New" pitchFamily="18" charset="-34"/>
            </a:rPr>
            <a:t>Awareness &amp; Vision 4.0 </a:t>
          </a:r>
          <a:r>
            <a:rPr lang="th-TH" sz="2000" b="0" dirty="0" smtClean="0">
              <a:latin typeface="Angsana New" pitchFamily="18" charset="-34"/>
              <a:cs typeface="Angsana New" pitchFamily="18" charset="-34"/>
            </a:rPr>
            <a:t>ผู้ประกอบการและผู้บริหารระดับสูงเป็นกลุ่มแรกที่จะต้องตระหนักรู้-วิสัยทัศน์ใหม่</a:t>
          </a:r>
          <a:endParaRPr lang="th-TH" sz="2000" dirty="0">
            <a:latin typeface="Angsana New" pitchFamily="18" charset="-34"/>
            <a:cs typeface="Angsana New" pitchFamily="18" charset="-34"/>
          </a:endParaRPr>
        </a:p>
      </dgm:t>
    </dgm:pt>
    <dgm:pt modelId="{E9A37EB1-0CB6-46B6-9AEF-A3087B5300AE}" type="parTrans" cxnId="{FF26D70D-1928-4464-A12B-ADF9069985C3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15F30038-125F-4AC7-B3A7-925D0758A207}" type="sibTrans" cxnId="{FF26D70D-1928-4464-A12B-ADF9069985C3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0129779E-E8FC-4128-A635-799A33959BAD}">
      <dgm:prSet custT="1"/>
      <dgm:spPr/>
      <dgm:t>
        <a:bodyPr/>
        <a:lstStyle/>
        <a:p>
          <a:pPr rtl="0"/>
          <a:r>
            <a:rPr lang="th-TH" sz="2000" b="1" dirty="0">
              <a:latin typeface="Angsana New" pitchFamily="18" charset="-34"/>
              <a:cs typeface="Angsana New" pitchFamily="18" charset="-34"/>
            </a:rPr>
            <a:t>2. </a:t>
          </a:r>
          <a:r>
            <a:rPr lang="en-US" sz="2000" b="1" dirty="0" smtClean="0">
              <a:latin typeface="Angsana New" pitchFamily="18" charset="-34"/>
              <a:cs typeface="Angsana New" pitchFamily="18" charset="-34"/>
            </a:rPr>
            <a:t>New Context Business Change &amp; Fast </a:t>
          </a:r>
          <a:r>
            <a:rPr lang="th-TH" sz="2000" b="0" dirty="0" smtClean="0">
              <a:latin typeface="Angsana New" pitchFamily="18" charset="-34"/>
              <a:cs typeface="Angsana New" pitchFamily="18" charset="-34"/>
            </a:rPr>
            <a:t>การเปลี่ยนบริบทใหม่ของรูปแบบการค้า-อุตสาหกรรม ประสบการณ์ในอดีตอาจใช้ไม่ได้ผลในอนาคต</a:t>
          </a:r>
          <a:endParaRPr lang="th-TH" sz="2000" dirty="0">
            <a:latin typeface="Angsana New" pitchFamily="18" charset="-34"/>
            <a:cs typeface="Angsana New" pitchFamily="18" charset="-34"/>
          </a:endParaRPr>
        </a:p>
      </dgm:t>
    </dgm:pt>
    <dgm:pt modelId="{DE06E10F-2476-4BBC-9434-C7575D134581}" type="parTrans" cxnId="{2EA79406-E8C0-496D-BE34-995BC28F31ED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7260AFB0-BBD8-4EBB-A3DA-50A2E3B78A5F}" type="sibTrans" cxnId="{2EA79406-E8C0-496D-BE34-995BC28F31ED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E94C18F2-8319-4196-81FB-19F06282B91F}">
      <dgm:prSet custT="1"/>
      <dgm:spPr/>
      <dgm:t>
        <a:bodyPr/>
        <a:lstStyle/>
        <a:p>
          <a:pPr rtl="0"/>
          <a:r>
            <a:rPr lang="th-TH" sz="2000" b="1" dirty="0">
              <a:latin typeface="Angsana New" pitchFamily="18" charset="-34"/>
              <a:cs typeface="Angsana New" pitchFamily="18" charset="-34"/>
            </a:rPr>
            <a:t>3. </a:t>
          </a:r>
          <a:r>
            <a:rPr lang="en-US" sz="2000" b="1" dirty="0" smtClean="0">
              <a:latin typeface="Angsana New" pitchFamily="18" charset="-34"/>
              <a:cs typeface="Angsana New" pitchFamily="18" charset="-34"/>
            </a:rPr>
            <a:t>Effect &amp; Crash </a:t>
          </a:r>
          <a:r>
            <a:rPr lang="th-TH" sz="2000" b="0" dirty="0" smtClean="0">
              <a:latin typeface="Angsana New" pitchFamily="18" charset="-34"/>
              <a:cs typeface="Angsana New" pitchFamily="18" charset="-34"/>
            </a:rPr>
            <a:t>ผลกระทบประเมินผลกระทบที่มีต่อธุรกิจโดยต้องมีระบบการกระจายข้อมูลให้กับพนักงานในระดับ</a:t>
          </a:r>
          <a:br>
            <a:rPr lang="th-TH" sz="2000" b="0" dirty="0" smtClean="0">
              <a:latin typeface="Angsana New" pitchFamily="18" charset="-34"/>
              <a:cs typeface="Angsana New" pitchFamily="18" charset="-34"/>
            </a:rPr>
          </a:br>
          <a:r>
            <a:rPr lang="th-TH" sz="2000" b="0" dirty="0" smtClean="0">
              <a:latin typeface="Angsana New" pitchFamily="18" charset="-34"/>
              <a:cs typeface="Angsana New" pitchFamily="18" charset="-34"/>
            </a:rPr>
            <a:t>    ที่เหมาะสม</a:t>
          </a:r>
          <a:endParaRPr lang="th-TH" sz="2000" dirty="0">
            <a:latin typeface="Angsana New" pitchFamily="18" charset="-34"/>
            <a:cs typeface="Angsana New" pitchFamily="18" charset="-34"/>
          </a:endParaRPr>
        </a:p>
      </dgm:t>
    </dgm:pt>
    <dgm:pt modelId="{390E7F26-EC86-4B22-8727-48BD4CF5671A}" type="parTrans" cxnId="{2E7E7EFB-7E92-4495-8B19-65D2F367C571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8F47A34B-B591-43A8-9F57-FBD14B1B2F70}" type="sibTrans" cxnId="{2E7E7EFB-7E92-4495-8B19-65D2F367C571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287D3DD2-8C11-4363-B123-27455C022A7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dirty="0">
              <a:latin typeface="Angsana New" pitchFamily="18" charset="-34"/>
              <a:cs typeface="Angsana New" pitchFamily="18" charset="-34"/>
            </a:rPr>
            <a:t>4. </a:t>
          </a:r>
          <a:r>
            <a:rPr lang="en-US" sz="2000" b="1" dirty="0" smtClean="0">
              <a:latin typeface="Angsana New" pitchFamily="18" charset="-34"/>
              <a:cs typeface="Angsana New" pitchFamily="18" charset="-34"/>
            </a:rPr>
            <a:t>SWOT Analysis </a:t>
          </a:r>
          <a:r>
            <a:rPr lang="th-TH" sz="2000" b="0" dirty="0" smtClean="0">
              <a:latin typeface="Angsana New" pitchFamily="18" charset="-34"/>
              <a:cs typeface="Angsana New" pitchFamily="18" charset="-34"/>
            </a:rPr>
            <a:t>การจัดทำวิเคราะห์ประเมินจุดแข็ง-จุดอ่อน-โอกาส-ภัยคุกคาม ทั้งกับลูกค้า-</a:t>
          </a:r>
          <a:r>
            <a:rPr lang="th-TH" sz="2000" b="0" dirty="0" err="1" smtClean="0">
              <a:latin typeface="Angsana New" pitchFamily="18" charset="-34"/>
              <a:cs typeface="Angsana New" pitchFamily="18" charset="-34"/>
            </a:rPr>
            <a:t>ซัพ</a:t>
          </a:r>
          <a:r>
            <a:rPr lang="th-TH" sz="2000" b="0" dirty="0" smtClean="0">
              <a:latin typeface="Angsana New" pitchFamily="18" charset="-34"/>
              <a:cs typeface="Angsana New" pitchFamily="18" charset="-34"/>
            </a:rPr>
            <a:t>พลาย</a:t>
          </a:r>
          <a:r>
            <a:rPr lang="th-TH" sz="2000" b="0" dirty="0" err="1" smtClean="0">
              <a:latin typeface="Angsana New" pitchFamily="18" charset="-34"/>
              <a:cs typeface="Angsana New" pitchFamily="18" charset="-34"/>
            </a:rPr>
            <a:t>เออร์</a:t>
          </a:r>
          <a:r>
            <a:rPr lang="th-TH" sz="2000" b="0" dirty="0" smtClean="0">
              <a:latin typeface="Angsana New" pitchFamily="18" charset="-34"/>
              <a:cs typeface="Angsana New" pitchFamily="18" charset="-34"/>
            </a:rPr>
            <a:t> และ</a:t>
          </a:r>
          <a:br>
            <a:rPr lang="th-TH" sz="2000" b="0" dirty="0" smtClean="0">
              <a:latin typeface="Angsana New" pitchFamily="18" charset="-34"/>
              <a:cs typeface="Angsana New" pitchFamily="18" charset="-34"/>
            </a:rPr>
          </a:br>
          <a:r>
            <a:rPr lang="th-TH" sz="2000" b="0" dirty="0" smtClean="0">
              <a:latin typeface="Angsana New" pitchFamily="18" charset="-34"/>
              <a:cs typeface="Angsana New" pitchFamily="18" charset="-34"/>
            </a:rPr>
            <a:t>    ภายในองค์กร</a:t>
          </a:r>
          <a:endParaRPr lang="th-TH" sz="2000" dirty="0">
            <a:latin typeface="Angsana New" pitchFamily="18" charset="-34"/>
            <a:cs typeface="Angsana New" pitchFamily="18" charset="-34"/>
          </a:endParaRPr>
        </a:p>
      </dgm:t>
    </dgm:pt>
    <dgm:pt modelId="{477629BE-CE80-4975-B801-AF535F173CF7}" type="parTrans" cxnId="{101CA626-6F99-4733-A164-A4C50DBA43C8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D58E0D36-D64B-44B0-94B6-0EF83C11A82F}" type="sibTrans" cxnId="{101CA626-6F99-4733-A164-A4C50DBA43C8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6FC5591E-56A6-4D6D-93AB-FA474FF446AB}">
      <dgm:prSet custT="1"/>
      <dgm:spPr/>
      <dgm:t>
        <a:bodyPr/>
        <a:lstStyle/>
        <a:p>
          <a:pPr rtl="0"/>
          <a:r>
            <a:rPr lang="th-TH" sz="2000" b="1" dirty="0" smtClean="0">
              <a:latin typeface="Angsana New" pitchFamily="18" charset="-34"/>
              <a:cs typeface="Angsana New" pitchFamily="18" charset="-34"/>
            </a:rPr>
            <a:t>5. </a:t>
          </a:r>
          <a:r>
            <a:rPr lang="en-US" sz="2000" b="1" dirty="0" smtClean="0">
              <a:latin typeface="Angsana New" pitchFamily="18" charset="-34"/>
              <a:cs typeface="Angsana New" pitchFamily="18" charset="-34"/>
            </a:rPr>
            <a:t>Strategy &amp; Business Plan 4.0 </a:t>
          </a:r>
          <a:r>
            <a:rPr lang="th-TH" sz="2000" b="0" dirty="0" smtClean="0">
              <a:latin typeface="Angsana New" pitchFamily="18" charset="-34"/>
              <a:cs typeface="Angsana New" pitchFamily="18" charset="-34"/>
            </a:rPr>
            <a:t>จัดทำยุทธศาสตร์และแผนธุรกิจเพื่อให้องค์กรเข้าถึงโอกาสการเปลี่ยนแปลง</a:t>
          </a:r>
          <a:endParaRPr lang="th-TH" sz="2000" dirty="0">
            <a:latin typeface="Angsana New" pitchFamily="18" charset="-34"/>
            <a:cs typeface="Angsana New" pitchFamily="18" charset="-34"/>
          </a:endParaRPr>
        </a:p>
      </dgm:t>
    </dgm:pt>
    <dgm:pt modelId="{0CC8D2DC-283A-4296-A05B-80514F3F6A0F}" type="parTrans" cxnId="{06C9D7E3-7F92-4ADC-95AA-55D13AEB3D02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866B486A-9DE8-4063-B7AE-D8E799C5EBAA}" type="sibTrans" cxnId="{06C9D7E3-7F92-4ADC-95AA-55D13AEB3D02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F6378140-A6E4-4FE8-953D-71F3FB94D971}">
      <dgm:prSet custT="1"/>
      <dgm:spPr/>
      <dgm:t>
        <a:bodyPr/>
        <a:lstStyle/>
        <a:p>
          <a:pPr rtl="0"/>
          <a:r>
            <a:rPr lang="th-TH" sz="2000" b="1" dirty="0">
              <a:latin typeface="Angsana New" pitchFamily="18" charset="-34"/>
              <a:cs typeface="Angsana New" pitchFamily="18" charset="-34"/>
            </a:rPr>
            <a:t>6. </a:t>
          </a:r>
          <a:r>
            <a:rPr lang="en-US" sz="2000" b="1" dirty="0" smtClean="0">
              <a:latin typeface="Angsana New" pitchFamily="18" charset="-34"/>
              <a:cs typeface="Angsana New" pitchFamily="18" charset="-34"/>
            </a:rPr>
            <a:t>Opportunities or Disaster </a:t>
          </a:r>
          <a:r>
            <a:rPr lang="th-TH" sz="2000" b="0" dirty="0" smtClean="0">
              <a:latin typeface="Angsana New" pitchFamily="18" charset="-34"/>
              <a:cs typeface="Angsana New" pitchFamily="18" charset="-34"/>
            </a:rPr>
            <a:t>ไทยแลนด์และอุตสาหกรรม 4.0 เป็นทั้งโอกาสของบางธุรกิจและหายนะของบางธุรกิจ</a:t>
          </a:r>
          <a:r>
            <a:rPr lang="en-US" sz="2000" b="1" dirty="0" smtClean="0">
              <a:latin typeface="Angsana New" pitchFamily="18" charset="-34"/>
              <a:cs typeface="Angsana New" pitchFamily="18" charset="-34"/>
            </a:rPr>
            <a:t> </a:t>
          </a:r>
          <a:endParaRPr lang="th-TH" sz="2000" dirty="0">
            <a:latin typeface="Angsana New" pitchFamily="18" charset="-34"/>
            <a:cs typeface="Angsana New" pitchFamily="18" charset="-34"/>
          </a:endParaRPr>
        </a:p>
      </dgm:t>
    </dgm:pt>
    <dgm:pt modelId="{0A333FFC-F0AC-4630-BC51-6F3906EB41F4}" type="parTrans" cxnId="{E9CDEF5B-8FDC-46E2-8992-AF32D8C930D9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7C5436BE-5E81-4B47-B77A-8056B7FC4B9B}" type="sibTrans" cxnId="{E9CDEF5B-8FDC-46E2-8992-AF32D8C930D9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66E3E4EB-E475-4116-ACE3-CEA819A322DE}">
      <dgm:prSet custT="1"/>
      <dgm:spPr/>
      <dgm:t>
        <a:bodyPr/>
        <a:lstStyle/>
        <a:p>
          <a:pPr rtl="0"/>
          <a:r>
            <a:rPr lang="th-TH" sz="2000" b="1" dirty="0">
              <a:latin typeface="Angsana New" pitchFamily="18" charset="-34"/>
              <a:cs typeface="Angsana New" pitchFamily="18" charset="-34"/>
            </a:rPr>
            <a:t>7. </a:t>
          </a:r>
          <a:r>
            <a:rPr lang="en-US" sz="2000" b="1" dirty="0" smtClean="0">
              <a:latin typeface="Angsana New" pitchFamily="18" charset="-34"/>
              <a:cs typeface="Angsana New" pitchFamily="18" charset="-34"/>
            </a:rPr>
            <a:t>Change &amp; Conform</a:t>
          </a:r>
          <a:r>
            <a:rPr lang="th-TH" sz="2000" b="1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2000" b="0" dirty="0" smtClean="0">
              <a:latin typeface="Angsana New" pitchFamily="18" charset="-34"/>
              <a:cs typeface="Angsana New" pitchFamily="18" charset="-34"/>
            </a:rPr>
            <a:t>การเปลี่ยนแปลงองค์กรแบบยกเครื่องให้ธุรกิจยังอยู่รอดในโลกใหม่ทางธุรกิจ </a:t>
          </a:r>
          <a:endParaRPr lang="th-TH" sz="2000" b="0" dirty="0">
            <a:latin typeface="Angsana New" pitchFamily="18" charset="-34"/>
            <a:cs typeface="Angsana New" pitchFamily="18" charset="-34"/>
          </a:endParaRPr>
        </a:p>
      </dgm:t>
    </dgm:pt>
    <dgm:pt modelId="{5E0DD00A-1A7F-4563-8A3B-4A50453192CE}" type="parTrans" cxnId="{7C12535C-6445-4677-81B2-ACDDC989CB40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EA16C72B-3445-4917-A8AC-D1AEC1054669}" type="sibTrans" cxnId="{7C12535C-6445-4677-81B2-ACDDC989CB40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0010226C-52DD-4284-959E-2F121829ED5E}">
      <dgm:prSet custT="1"/>
      <dgm:spPr/>
      <dgm:t>
        <a:bodyPr/>
        <a:lstStyle/>
        <a:p>
          <a:pPr rtl="0"/>
          <a:r>
            <a:rPr lang="th-TH" sz="2000" b="1" dirty="0">
              <a:latin typeface="Angsana New" pitchFamily="18" charset="-34"/>
              <a:cs typeface="Angsana New" pitchFamily="18" charset="-34"/>
            </a:rPr>
            <a:t>8. </a:t>
          </a:r>
          <a:r>
            <a:rPr lang="en-US" sz="2000" b="1" smtClean="0">
              <a:latin typeface="Angsana New" pitchFamily="18" charset="-34"/>
              <a:cs typeface="Angsana New" pitchFamily="18" charset="-34"/>
            </a:rPr>
            <a:t>People </a:t>
          </a:r>
          <a:r>
            <a:rPr lang="en-US" sz="2000" b="1" smtClean="0">
              <a:latin typeface="Angsana New" pitchFamily="18" charset="-34"/>
              <a:cs typeface="Angsana New" pitchFamily="18" charset="-34"/>
            </a:rPr>
            <a:t>are </a:t>
          </a:r>
          <a:r>
            <a:rPr lang="en-US" sz="2000" b="1" dirty="0" smtClean="0">
              <a:latin typeface="Angsana New" pitchFamily="18" charset="-34"/>
              <a:cs typeface="Angsana New" pitchFamily="18" charset="-34"/>
            </a:rPr>
            <a:t>Core Success </a:t>
          </a:r>
          <a:r>
            <a:rPr lang="th-TH" sz="2000" b="0" dirty="0" smtClean="0">
              <a:latin typeface="Angsana New" pitchFamily="18" charset="-34"/>
              <a:cs typeface="Angsana New" pitchFamily="18" charset="-34"/>
            </a:rPr>
            <a:t>คนคือหัวใจของความสำเร็จ</a:t>
          </a:r>
          <a:r>
            <a:rPr lang="en-US" sz="2000" b="1" dirty="0" smtClean="0">
              <a:latin typeface="Angsana New" pitchFamily="18" charset="-34"/>
              <a:cs typeface="Angsana New" pitchFamily="18" charset="-34"/>
            </a:rPr>
            <a:t> </a:t>
          </a:r>
          <a:endParaRPr lang="en-US" sz="2000" dirty="0">
            <a:latin typeface="Angsana New" pitchFamily="18" charset="-34"/>
            <a:cs typeface="Angsana New" pitchFamily="18" charset="-34"/>
          </a:endParaRPr>
        </a:p>
      </dgm:t>
    </dgm:pt>
    <dgm:pt modelId="{1C23FBC4-A6B5-49D0-BAC7-C8816D7D4E90}" type="parTrans" cxnId="{933A0836-65B0-4FAB-85F2-DC0743E51198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C2C26713-D591-410C-81CA-2F7C10326969}" type="sibTrans" cxnId="{933A0836-65B0-4FAB-85F2-DC0743E51198}">
      <dgm:prSet/>
      <dgm:spPr/>
      <dgm:t>
        <a:bodyPr/>
        <a:lstStyle/>
        <a:p>
          <a:endParaRPr lang="th-TH" sz="2400">
            <a:latin typeface="Angsana New" pitchFamily="18" charset="-34"/>
            <a:cs typeface="Angsana New" pitchFamily="18" charset="-34"/>
          </a:endParaRPr>
        </a:p>
      </dgm:t>
    </dgm:pt>
    <dgm:pt modelId="{1D3B25C9-8C41-45A3-9829-C9DE83C8393F}" type="pres">
      <dgm:prSet presAssocID="{DEE8F59E-5DA3-477E-87C2-82DB95D5C7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B59CF08-330B-4866-8E3E-FFC4AE38C157}" type="pres">
      <dgm:prSet presAssocID="{4CC6D7C8-D9C1-42B6-99B3-00FEA2D6069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4311B3-E86D-47C3-BB56-99DD2BB9A742}" type="pres">
      <dgm:prSet presAssocID="{15F30038-125F-4AC7-B3A7-925D0758A207}" presName="spacer" presStyleCnt="0"/>
      <dgm:spPr/>
    </dgm:pt>
    <dgm:pt modelId="{B8CA3B40-5323-4424-B985-C42AF6BF3254}" type="pres">
      <dgm:prSet presAssocID="{0129779E-E8FC-4128-A635-799A33959BA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D4F51BF-51DC-4D75-9051-1A797105DDBB}" type="pres">
      <dgm:prSet presAssocID="{7260AFB0-BBD8-4EBB-A3DA-50A2E3B78A5F}" presName="spacer" presStyleCnt="0"/>
      <dgm:spPr/>
    </dgm:pt>
    <dgm:pt modelId="{6DE64572-69E9-4374-9AEE-CB7F2B5696D4}" type="pres">
      <dgm:prSet presAssocID="{E94C18F2-8319-4196-81FB-19F06282B91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C3B419-390F-476F-9461-EAB9F6ABE336}" type="pres">
      <dgm:prSet presAssocID="{8F47A34B-B591-43A8-9F57-FBD14B1B2F70}" presName="spacer" presStyleCnt="0"/>
      <dgm:spPr/>
    </dgm:pt>
    <dgm:pt modelId="{AE2A49A2-2151-456E-892A-09719D771866}" type="pres">
      <dgm:prSet presAssocID="{287D3DD2-8C11-4363-B123-27455C022A7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7089A77-2736-4AEF-8414-C19A30295F4A}" type="pres">
      <dgm:prSet presAssocID="{D58E0D36-D64B-44B0-94B6-0EF83C11A82F}" presName="spacer" presStyleCnt="0"/>
      <dgm:spPr/>
    </dgm:pt>
    <dgm:pt modelId="{2D8D3DFC-7994-41C8-86AF-03691A864AD5}" type="pres">
      <dgm:prSet presAssocID="{6FC5591E-56A6-4D6D-93AB-FA474FF446A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ADD6FA-62F4-4CC6-BF67-CF0771505055}" type="pres">
      <dgm:prSet presAssocID="{866B486A-9DE8-4063-B7AE-D8E799C5EBAA}" presName="spacer" presStyleCnt="0"/>
      <dgm:spPr/>
    </dgm:pt>
    <dgm:pt modelId="{6BD2942D-16F6-4972-93FE-53DD1709F003}" type="pres">
      <dgm:prSet presAssocID="{F6378140-A6E4-4FE8-953D-71F3FB94D97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086DAD-F2C4-4A68-AB3E-8581FC1860F5}" type="pres">
      <dgm:prSet presAssocID="{7C5436BE-5E81-4B47-B77A-8056B7FC4B9B}" presName="spacer" presStyleCnt="0"/>
      <dgm:spPr/>
    </dgm:pt>
    <dgm:pt modelId="{A62BC417-99AA-47F4-80CB-95720C4CBE8F}" type="pres">
      <dgm:prSet presAssocID="{66E3E4EB-E475-4116-ACE3-CEA819A322D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69C745C-7AE7-4909-A750-AEFDCA3B6C62}" type="pres">
      <dgm:prSet presAssocID="{EA16C72B-3445-4917-A8AC-D1AEC1054669}" presName="spacer" presStyleCnt="0"/>
      <dgm:spPr/>
    </dgm:pt>
    <dgm:pt modelId="{21A5619B-D058-484D-B0B3-EE6A776AF543}" type="pres">
      <dgm:prSet presAssocID="{0010226C-52DD-4284-959E-2F121829ED5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71159D1-6FEC-43FA-8626-C4E0B7510522}" type="presOf" srcId="{DEE8F59E-5DA3-477E-87C2-82DB95D5C78E}" destId="{1D3B25C9-8C41-45A3-9829-C9DE83C8393F}" srcOrd="0" destOrd="0" presId="urn:microsoft.com/office/officeart/2005/8/layout/vList2"/>
    <dgm:cxn modelId="{933A0836-65B0-4FAB-85F2-DC0743E51198}" srcId="{DEE8F59E-5DA3-477E-87C2-82DB95D5C78E}" destId="{0010226C-52DD-4284-959E-2F121829ED5E}" srcOrd="7" destOrd="0" parTransId="{1C23FBC4-A6B5-49D0-BAC7-C8816D7D4E90}" sibTransId="{C2C26713-D591-410C-81CA-2F7C10326969}"/>
    <dgm:cxn modelId="{2E7E7EFB-7E92-4495-8B19-65D2F367C571}" srcId="{DEE8F59E-5DA3-477E-87C2-82DB95D5C78E}" destId="{E94C18F2-8319-4196-81FB-19F06282B91F}" srcOrd="2" destOrd="0" parTransId="{390E7F26-EC86-4B22-8727-48BD4CF5671A}" sibTransId="{8F47A34B-B591-43A8-9F57-FBD14B1B2F70}"/>
    <dgm:cxn modelId="{4638B3EB-4D65-4360-A737-FFE5A47A6F50}" type="presOf" srcId="{E94C18F2-8319-4196-81FB-19F06282B91F}" destId="{6DE64572-69E9-4374-9AEE-CB7F2B5696D4}" srcOrd="0" destOrd="0" presId="urn:microsoft.com/office/officeart/2005/8/layout/vList2"/>
    <dgm:cxn modelId="{FFB6F8B6-7DED-466C-BD6C-2338E9982C2E}" type="presOf" srcId="{0010226C-52DD-4284-959E-2F121829ED5E}" destId="{21A5619B-D058-484D-B0B3-EE6A776AF543}" srcOrd="0" destOrd="0" presId="urn:microsoft.com/office/officeart/2005/8/layout/vList2"/>
    <dgm:cxn modelId="{9BB872D9-79D6-42EF-80E0-1905AC65F65A}" type="presOf" srcId="{66E3E4EB-E475-4116-ACE3-CEA819A322DE}" destId="{A62BC417-99AA-47F4-80CB-95720C4CBE8F}" srcOrd="0" destOrd="0" presId="urn:microsoft.com/office/officeart/2005/8/layout/vList2"/>
    <dgm:cxn modelId="{FEF70CA0-370A-4F59-9411-036DD39B5100}" type="presOf" srcId="{4CC6D7C8-D9C1-42B6-99B3-00FEA2D6069E}" destId="{CB59CF08-330B-4866-8E3E-FFC4AE38C157}" srcOrd="0" destOrd="0" presId="urn:microsoft.com/office/officeart/2005/8/layout/vList2"/>
    <dgm:cxn modelId="{E9CDEF5B-8FDC-46E2-8992-AF32D8C930D9}" srcId="{DEE8F59E-5DA3-477E-87C2-82DB95D5C78E}" destId="{F6378140-A6E4-4FE8-953D-71F3FB94D971}" srcOrd="5" destOrd="0" parTransId="{0A333FFC-F0AC-4630-BC51-6F3906EB41F4}" sibTransId="{7C5436BE-5E81-4B47-B77A-8056B7FC4B9B}"/>
    <dgm:cxn modelId="{0BCBF587-231A-4A75-BBFD-29A1F138423D}" type="presOf" srcId="{287D3DD2-8C11-4363-B123-27455C022A70}" destId="{AE2A49A2-2151-456E-892A-09719D771866}" srcOrd="0" destOrd="0" presId="urn:microsoft.com/office/officeart/2005/8/layout/vList2"/>
    <dgm:cxn modelId="{B2F7FC2E-5568-445D-8AB8-2FE86D300E5A}" type="presOf" srcId="{6FC5591E-56A6-4D6D-93AB-FA474FF446AB}" destId="{2D8D3DFC-7994-41C8-86AF-03691A864AD5}" srcOrd="0" destOrd="0" presId="urn:microsoft.com/office/officeart/2005/8/layout/vList2"/>
    <dgm:cxn modelId="{2EA79406-E8C0-496D-BE34-995BC28F31ED}" srcId="{DEE8F59E-5DA3-477E-87C2-82DB95D5C78E}" destId="{0129779E-E8FC-4128-A635-799A33959BAD}" srcOrd="1" destOrd="0" parTransId="{DE06E10F-2476-4BBC-9434-C7575D134581}" sibTransId="{7260AFB0-BBD8-4EBB-A3DA-50A2E3B78A5F}"/>
    <dgm:cxn modelId="{06C9D7E3-7F92-4ADC-95AA-55D13AEB3D02}" srcId="{DEE8F59E-5DA3-477E-87C2-82DB95D5C78E}" destId="{6FC5591E-56A6-4D6D-93AB-FA474FF446AB}" srcOrd="4" destOrd="0" parTransId="{0CC8D2DC-283A-4296-A05B-80514F3F6A0F}" sibTransId="{866B486A-9DE8-4063-B7AE-D8E799C5EBAA}"/>
    <dgm:cxn modelId="{6BAB58B4-C60B-4425-B4A4-B6B476BB6C05}" type="presOf" srcId="{0129779E-E8FC-4128-A635-799A33959BAD}" destId="{B8CA3B40-5323-4424-B985-C42AF6BF3254}" srcOrd="0" destOrd="0" presId="urn:microsoft.com/office/officeart/2005/8/layout/vList2"/>
    <dgm:cxn modelId="{7C12535C-6445-4677-81B2-ACDDC989CB40}" srcId="{DEE8F59E-5DA3-477E-87C2-82DB95D5C78E}" destId="{66E3E4EB-E475-4116-ACE3-CEA819A322DE}" srcOrd="6" destOrd="0" parTransId="{5E0DD00A-1A7F-4563-8A3B-4A50453192CE}" sibTransId="{EA16C72B-3445-4917-A8AC-D1AEC1054669}"/>
    <dgm:cxn modelId="{A189AF34-CA9A-424C-AAE5-2AA66BE3DFB5}" type="presOf" srcId="{F6378140-A6E4-4FE8-953D-71F3FB94D971}" destId="{6BD2942D-16F6-4972-93FE-53DD1709F003}" srcOrd="0" destOrd="0" presId="urn:microsoft.com/office/officeart/2005/8/layout/vList2"/>
    <dgm:cxn modelId="{101CA626-6F99-4733-A164-A4C50DBA43C8}" srcId="{DEE8F59E-5DA3-477E-87C2-82DB95D5C78E}" destId="{287D3DD2-8C11-4363-B123-27455C022A70}" srcOrd="3" destOrd="0" parTransId="{477629BE-CE80-4975-B801-AF535F173CF7}" sibTransId="{D58E0D36-D64B-44B0-94B6-0EF83C11A82F}"/>
    <dgm:cxn modelId="{FF26D70D-1928-4464-A12B-ADF9069985C3}" srcId="{DEE8F59E-5DA3-477E-87C2-82DB95D5C78E}" destId="{4CC6D7C8-D9C1-42B6-99B3-00FEA2D6069E}" srcOrd="0" destOrd="0" parTransId="{E9A37EB1-0CB6-46B6-9AEF-A3087B5300AE}" sibTransId="{15F30038-125F-4AC7-B3A7-925D0758A207}"/>
    <dgm:cxn modelId="{663E74D6-3B33-46FF-8FBF-33EBC38B4457}" type="presParOf" srcId="{1D3B25C9-8C41-45A3-9829-C9DE83C8393F}" destId="{CB59CF08-330B-4866-8E3E-FFC4AE38C157}" srcOrd="0" destOrd="0" presId="urn:microsoft.com/office/officeart/2005/8/layout/vList2"/>
    <dgm:cxn modelId="{A3C71109-C1AD-4FD8-8B0B-035754ADDA10}" type="presParOf" srcId="{1D3B25C9-8C41-45A3-9829-C9DE83C8393F}" destId="{724311B3-E86D-47C3-BB56-99DD2BB9A742}" srcOrd="1" destOrd="0" presId="urn:microsoft.com/office/officeart/2005/8/layout/vList2"/>
    <dgm:cxn modelId="{E6AD31B8-F397-4B57-9438-15E105AAEA91}" type="presParOf" srcId="{1D3B25C9-8C41-45A3-9829-C9DE83C8393F}" destId="{B8CA3B40-5323-4424-B985-C42AF6BF3254}" srcOrd="2" destOrd="0" presId="urn:microsoft.com/office/officeart/2005/8/layout/vList2"/>
    <dgm:cxn modelId="{A6927A7B-E3F8-4815-8662-37C5A4B3146B}" type="presParOf" srcId="{1D3B25C9-8C41-45A3-9829-C9DE83C8393F}" destId="{AD4F51BF-51DC-4D75-9051-1A797105DDBB}" srcOrd="3" destOrd="0" presId="urn:microsoft.com/office/officeart/2005/8/layout/vList2"/>
    <dgm:cxn modelId="{C23876D8-18C6-43E7-BCAF-E8CFEDC4EE4A}" type="presParOf" srcId="{1D3B25C9-8C41-45A3-9829-C9DE83C8393F}" destId="{6DE64572-69E9-4374-9AEE-CB7F2B5696D4}" srcOrd="4" destOrd="0" presId="urn:microsoft.com/office/officeart/2005/8/layout/vList2"/>
    <dgm:cxn modelId="{49344860-2DD3-4D0E-AC34-16D9E23C7DAE}" type="presParOf" srcId="{1D3B25C9-8C41-45A3-9829-C9DE83C8393F}" destId="{17C3B419-390F-476F-9461-EAB9F6ABE336}" srcOrd="5" destOrd="0" presId="urn:microsoft.com/office/officeart/2005/8/layout/vList2"/>
    <dgm:cxn modelId="{D18F0853-5DCB-4D15-9B12-74F55661A8FA}" type="presParOf" srcId="{1D3B25C9-8C41-45A3-9829-C9DE83C8393F}" destId="{AE2A49A2-2151-456E-892A-09719D771866}" srcOrd="6" destOrd="0" presId="urn:microsoft.com/office/officeart/2005/8/layout/vList2"/>
    <dgm:cxn modelId="{A398EA63-37AC-4C33-BF54-4D429BEA27E1}" type="presParOf" srcId="{1D3B25C9-8C41-45A3-9829-C9DE83C8393F}" destId="{67089A77-2736-4AEF-8414-C19A30295F4A}" srcOrd="7" destOrd="0" presId="urn:microsoft.com/office/officeart/2005/8/layout/vList2"/>
    <dgm:cxn modelId="{B9677202-2E83-4631-8F7A-9E35B8B626B3}" type="presParOf" srcId="{1D3B25C9-8C41-45A3-9829-C9DE83C8393F}" destId="{2D8D3DFC-7994-41C8-86AF-03691A864AD5}" srcOrd="8" destOrd="0" presId="urn:microsoft.com/office/officeart/2005/8/layout/vList2"/>
    <dgm:cxn modelId="{BBDCAE75-0B67-4586-B3E1-3A4FC77888E4}" type="presParOf" srcId="{1D3B25C9-8C41-45A3-9829-C9DE83C8393F}" destId="{DDADD6FA-62F4-4CC6-BF67-CF0771505055}" srcOrd="9" destOrd="0" presId="urn:microsoft.com/office/officeart/2005/8/layout/vList2"/>
    <dgm:cxn modelId="{8967B190-C670-4CD1-8C12-8B0A20C76B9D}" type="presParOf" srcId="{1D3B25C9-8C41-45A3-9829-C9DE83C8393F}" destId="{6BD2942D-16F6-4972-93FE-53DD1709F003}" srcOrd="10" destOrd="0" presId="urn:microsoft.com/office/officeart/2005/8/layout/vList2"/>
    <dgm:cxn modelId="{4AFE3142-A6F7-44E9-BCD9-2136300C5B80}" type="presParOf" srcId="{1D3B25C9-8C41-45A3-9829-C9DE83C8393F}" destId="{34086DAD-F2C4-4A68-AB3E-8581FC1860F5}" srcOrd="11" destOrd="0" presId="urn:microsoft.com/office/officeart/2005/8/layout/vList2"/>
    <dgm:cxn modelId="{8EE129BA-8BFF-432E-923C-0D34CEB5C670}" type="presParOf" srcId="{1D3B25C9-8C41-45A3-9829-C9DE83C8393F}" destId="{A62BC417-99AA-47F4-80CB-95720C4CBE8F}" srcOrd="12" destOrd="0" presId="urn:microsoft.com/office/officeart/2005/8/layout/vList2"/>
    <dgm:cxn modelId="{9B59D98F-C881-4F09-81C1-489023B74669}" type="presParOf" srcId="{1D3B25C9-8C41-45A3-9829-C9DE83C8393F}" destId="{769C745C-7AE7-4909-A750-AEFDCA3B6C62}" srcOrd="13" destOrd="0" presId="urn:microsoft.com/office/officeart/2005/8/layout/vList2"/>
    <dgm:cxn modelId="{AE21DCA5-0A35-4062-B1CB-D6F962BA2AAD}" type="presParOf" srcId="{1D3B25C9-8C41-45A3-9829-C9DE83C8393F}" destId="{21A5619B-D058-484D-B0B3-EE6A776AF54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03A6E2-C9FB-4227-A533-73A921A81328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th-TH"/>
        </a:p>
      </dgm:t>
    </dgm:pt>
    <dgm:pt modelId="{1E86AC8C-FBFD-4B1B-B4D6-00709B6D6295}">
      <dgm:prSet custT="1"/>
      <dgm:spPr/>
      <dgm:t>
        <a:bodyPr/>
        <a:lstStyle/>
        <a:p>
          <a:pPr algn="l" rtl="0"/>
          <a:r>
            <a:rPr lang="th-TH" sz="1500" b="1" dirty="0">
              <a:latin typeface="Angsana New" pitchFamily="18" charset="-34"/>
              <a:cs typeface="Angsana New" pitchFamily="18" charset="-34"/>
            </a:rPr>
            <a:t>การเข้าสู่อุตสาหกรรมใหม่เป็นวิสัยทัศน์ธุรกิจระยะยาว </a:t>
          </a:r>
          <a:r>
            <a:rPr lang="th-TH" sz="1500" b="0" dirty="0" smtClean="0">
              <a:latin typeface="Angsana New" pitchFamily="18" charset="-34"/>
              <a:cs typeface="Angsana New" pitchFamily="18" charset="-34"/>
            </a:rPr>
            <a:t>เกี่ยวข้องกับศักยภาพและการเพิ่มขีดความสามารถในการแข่งขัน</a:t>
          </a:r>
          <a:endParaRPr lang="th-TH" sz="1500" b="0" dirty="0">
            <a:latin typeface="Angsana New" pitchFamily="18" charset="-34"/>
            <a:cs typeface="Angsana New" pitchFamily="18" charset="-34"/>
          </a:endParaRPr>
        </a:p>
      </dgm:t>
    </dgm:pt>
    <dgm:pt modelId="{63EBD3EB-9F24-41D5-9231-A72893A0AC33}" type="parTrans" cxnId="{BB405879-C1BB-4BF4-9CFD-0F195825B789}">
      <dgm:prSet/>
      <dgm:spPr/>
      <dgm:t>
        <a:bodyPr/>
        <a:lstStyle/>
        <a:p>
          <a:pPr algn="l"/>
          <a:endParaRPr lang="th-TH" sz="1500">
            <a:latin typeface="Angsana New" pitchFamily="18" charset="-34"/>
            <a:cs typeface="Angsana New" pitchFamily="18" charset="-34"/>
          </a:endParaRPr>
        </a:p>
      </dgm:t>
    </dgm:pt>
    <dgm:pt modelId="{BC4970A7-5C56-4AA1-B29E-F17262CD9F06}" type="sibTrans" cxnId="{BB405879-C1BB-4BF4-9CFD-0F195825B789}">
      <dgm:prSet/>
      <dgm:spPr/>
      <dgm:t>
        <a:bodyPr/>
        <a:lstStyle/>
        <a:p>
          <a:pPr algn="l"/>
          <a:endParaRPr lang="th-TH" sz="1500">
            <a:latin typeface="Angsana New" pitchFamily="18" charset="-34"/>
            <a:cs typeface="Angsana New" pitchFamily="18" charset="-34"/>
          </a:endParaRPr>
        </a:p>
      </dgm:t>
    </dgm:pt>
    <dgm:pt modelId="{EFCB7E74-20F8-458F-8EAF-07E629C29C9F}">
      <dgm:prSet custT="1"/>
      <dgm:spPr/>
      <dgm:t>
        <a:bodyPr/>
        <a:lstStyle/>
        <a:p>
          <a:pPr algn="l" rtl="0"/>
          <a:r>
            <a:rPr lang="th-TH" sz="1500" b="1" dirty="0">
              <a:latin typeface="Angsana New" pitchFamily="18" charset="-34"/>
              <a:cs typeface="Angsana New" pitchFamily="18" charset="-34"/>
            </a:rPr>
            <a:t>การนำเข้าเทคโนโลยีใหม่ไม่มีสูตรสำเร็จ</a:t>
          </a:r>
          <a:r>
            <a:rPr lang="th-TH" sz="1500" dirty="0">
              <a:latin typeface="Angsana New" pitchFamily="18" charset="-34"/>
              <a:cs typeface="Angsana New" pitchFamily="18" charset="-34"/>
            </a:rPr>
            <a:t> เทคโนโลยีชั้นสูงล้วนเริ่มต้นจากประเทศที่พัฒนาแล้วซึ่งเป็นเจ้าของสิทธิบัตร </a:t>
          </a:r>
        </a:p>
      </dgm:t>
    </dgm:pt>
    <dgm:pt modelId="{CBCEE542-1917-41B2-9C1A-F45B9260002C}" type="parTrans" cxnId="{9ADC7B2C-3850-4565-A912-D77AB2CD77D1}">
      <dgm:prSet/>
      <dgm:spPr/>
      <dgm:t>
        <a:bodyPr/>
        <a:lstStyle/>
        <a:p>
          <a:pPr algn="l"/>
          <a:endParaRPr lang="th-TH" sz="1500">
            <a:latin typeface="Angsana New" pitchFamily="18" charset="-34"/>
            <a:cs typeface="Angsana New" pitchFamily="18" charset="-34"/>
          </a:endParaRPr>
        </a:p>
      </dgm:t>
    </dgm:pt>
    <dgm:pt modelId="{ECE52A11-6B8C-4B19-AF0A-E592C7FFCA11}" type="sibTrans" cxnId="{9ADC7B2C-3850-4565-A912-D77AB2CD77D1}">
      <dgm:prSet/>
      <dgm:spPr/>
      <dgm:t>
        <a:bodyPr/>
        <a:lstStyle/>
        <a:p>
          <a:pPr algn="l"/>
          <a:endParaRPr lang="th-TH" sz="1500">
            <a:latin typeface="Angsana New" pitchFamily="18" charset="-34"/>
            <a:cs typeface="Angsana New" pitchFamily="18" charset="-34"/>
          </a:endParaRPr>
        </a:p>
      </dgm:t>
    </dgm:pt>
    <dgm:pt modelId="{5D3C0922-48C6-4826-9103-D9E536CF9715}">
      <dgm:prSet custT="1"/>
      <dgm:spPr/>
      <dgm:t>
        <a:bodyPr/>
        <a:lstStyle/>
        <a:p>
          <a:pPr algn="l" rtl="0"/>
          <a:r>
            <a:rPr lang="th-TH" sz="1500" b="1" dirty="0">
              <a:latin typeface="Angsana New" pitchFamily="18" charset="-34"/>
              <a:cs typeface="Angsana New" pitchFamily="18" charset="-34"/>
            </a:rPr>
            <a:t>การปรับโครงสร้างองค์กรให้สอดคล้องกับแต่ละช่วงของการเปลี่ยนแปลง การเปลี่ยนแปลงไม่เกิดในชั่วข้ามคืน ประเด็นสำคัญเกี่ยวข้องกับการปรับเปลี่ยนโครงสร้างองค์กรทั้งเสริมจุดแข็งและแก้ปัญหาจุดด้อย </a:t>
          </a:r>
          <a:r>
            <a:rPr lang="th-TH" sz="1500" dirty="0">
              <a:latin typeface="Angsana New" pitchFamily="18" charset="-34"/>
              <a:cs typeface="Angsana New" pitchFamily="18" charset="-34"/>
            </a:rPr>
            <a:t>เพื่อให้ยังคงมีความสามารถในการแข่งขันในแต่ละช่วงเวลาของการเปลี่ยนแปลง</a:t>
          </a:r>
        </a:p>
      </dgm:t>
    </dgm:pt>
    <dgm:pt modelId="{868AACC4-F166-4319-8ED5-BAC3BA029211}" type="parTrans" cxnId="{BB9D1CDA-CC6A-436F-88F8-C899D309B21A}">
      <dgm:prSet/>
      <dgm:spPr/>
      <dgm:t>
        <a:bodyPr/>
        <a:lstStyle/>
        <a:p>
          <a:pPr algn="l"/>
          <a:endParaRPr lang="th-TH" sz="1500">
            <a:latin typeface="Angsana New" pitchFamily="18" charset="-34"/>
            <a:cs typeface="Angsana New" pitchFamily="18" charset="-34"/>
          </a:endParaRPr>
        </a:p>
      </dgm:t>
    </dgm:pt>
    <dgm:pt modelId="{FCF75534-5F51-4C64-9DA7-645E8271814F}" type="sibTrans" cxnId="{BB9D1CDA-CC6A-436F-88F8-C899D309B21A}">
      <dgm:prSet/>
      <dgm:spPr/>
      <dgm:t>
        <a:bodyPr/>
        <a:lstStyle/>
        <a:p>
          <a:pPr algn="l"/>
          <a:endParaRPr lang="th-TH" sz="1500">
            <a:latin typeface="Angsana New" pitchFamily="18" charset="-34"/>
            <a:cs typeface="Angsana New" pitchFamily="18" charset="-34"/>
          </a:endParaRPr>
        </a:p>
      </dgm:t>
    </dgm:pt>
    <dgm:pt modelId="{3CC37204-E06D-4D0F-8C49-B18B5D61895D}">
      <dgm:prSet custT="1"/>
      <dgm:spPr/>
      <dgm:t>
        <a:bodyPr/>
        <a:lstStyle/>
        <a:p>
          <a:pPr algn="l" rtl="0"/>
          <a:r>
            <a:rPr lang="th-TH" sz="1500" b="1" dirty="0">
              <a:latin typeface="Angsana New" pitchFamily="18" charset="-34"/>
              <a:cs typeface="Angsana New" pitchFamily="18" charset="-34"/>
            </a:rPr>
            <a:t>เลือกเทคโนโลยีที่เหมาะสมในเวลาที่เหมาะสม การนำเข้าเทคโนโลยีล้ำยุคมีต้นทุนสูง</a:t>
          </a:r>
          <a:r>
            <a:rPr lang="th-TH" sz="1500" dirty="0">
              <a:latin typeface="Angsana New" pitchFamily="18" charset="-34"/>
              <a:cs typeface="Angsana New" pitchFamily="18" charset="-34"/>
            </a:rPr>
            <a:t> </a:t>
          </a:r>
          <a:r>
            <a:rPr lang="th-TH" sz="1500" b="1" dirty="0">
              <a:latin typeface="Angsana New" pitchFamily="18" charset="-34"/>
              <a:cs typeface="Angsana New" pitchFamily="18" charset="-34"/>
            </a:rPr>
            <a:t>หากลงทุนเร็วไปขณะที่ตลาดยังไม่ตอบสนองอาจเกินความจำเป็นไม่คุ้มค่าและมีภาระของต้นทุนเงิน</a:t>
          </a:r>
          <a:r>
            <a:rPr lang="th-TH" sz="1500" dirty="0">
              <a:latin typeface="Angsana New" pitchFamily="18" charset="-34"/>
              <a:cs typeface="Angsana New" pitchFamily="18" charset="-34"/>
            </a:rPr>
            <a:t> อีกทั้งเทคโนโลยีในช่วงการเปลี่ยนถ่ายอาจยังไม่นิ่งมีการเปลี่ยนแปลงที่เร็วจึงควรเลือกที่เหมาะสมกับการแข่งขันและเหมาะสมกับแต่ละช่วงเวลา</a:t>
          </a:r>
        </a:p>
      </dgm:t>
    </dgm:pt>
    <dgm:pt modelId="{DCA47754-21DE-41B7-BE70-A08BC1477812}" type="parTrans" cxnId="{8204980E-628F-4718-B35B-7131072B16B8}">
      <dgm:prSet/>
      <dgm:spPr/>
      <dgm:t>
        <a:bodyPr/>
        <a:lstStyle/>
        <a:p>
          <a:pPr algn="l"/>
          <a:endParaRPr lang="th-TH" sz="1500">
            <a:latin typeface="Angsana New" pitchFamily="18" charset="-34"/>
            <a:cs typeface="Angsana New" pitchFamily="18" charset="-34"/>
          </a:endParaRPr>
        </a:p>
      </dgm:t>
    </dgm:pt>
    <dgm:pt modelId="{C7BD4119-E6F3-4ABD-8C8B-B4199D824C6E}" type="sibTrans" cxnId="{8204980E-628F-4718-B35B-7131072B16B8}">
      <dgm:prSet/>
      <dgm:spPr/>
      <dgm:t>
        <a:bodyPr/>
        <a:lstStyle/>
        <a:p>
          <a:pPr algn="l"/>
          <a:endParaRPr lang="th-TH" sz="1500">
            <a:latin typeface="Angsana New" pitchFamily="18" charset="-34"/>
            <a:cs typeface="Angsana New" pitchFamily="18" charset="-34"/>
          </a:endParaRPr>
        </a:p>
      </dgm:t>
    </dgm:pt>
    <dgm:pt modelId="{FFEEB816-DF53-4B2B-BEAE-2ECCEE31CF7E}">
      <dgm:prSet custT="1"/>
      <dgm:spPr/>
      <dgm:t>
        <a:bodyPr/>
        <a:lstStyle/>
        <a:p>
          <a:pPr algn="l" rtl="0"/>
          <a:r>
            <a:rPr lang="th-TH" sz="1500" b="1" dirty="0" smtClean="0">
              <a:latin typeface="Angsana New" pitchFamily="18" charset="-34"/>
              <a:cs typeface="Angsana New" pitchFamily="18" charset="-34"/>
            </a:rPr>
            <a:t>ความสามารถในการก้าวผ่านสู่การเปลี่ยนแปลง </a:t>
          </a:r>
          <a:r>
            <a:rPr lang="th-TH" sz="1500" dirty="0" smtClean="0">
              <a:latin typeface="Angsana New" pitchFamily="18" charset="-34"/>
              <a:cs typeface="Angsana New" pitchFamily="18" charset="-34"/>
            </a:rPr>
            <a:t>ทั้งนวัตกรรม-เทคโนโลยีใหม่ สภาพแวดล้อมธุรกิจใหม่ และการแข่งขันในรูปแบบใหม่</a:t>
          </a:r>
          <a:endParaRPr lang="th-TH" sz="1500" dirty="0">
            <a:latin typeface="Angsana New" pitchFamily="18" charset="-34"/>
            <a:cs typeface="Angsana New" pitchFamily="18" charset="-34"/>
          </a:endParaRPr>
        </a:p>
      </dgm:t>
    </dgm:pt>
    <dgm:pt modelId="{3C873C78-794A-45D2-BFE8-2D6BE5DD74D1}" type="parTrans" cxnId="{B378E242-0561-44F6-A717-670E66D69F37}">
      <dgm:prSet/>
      <dgm:spPr/>
      <dgm:t>
        <a:bodyPr/>
        <a:lstStyle/>
        <a:p>
          <a:pPr algn="l"/>
          <a:endParaRPr lang="th-TH" sz="1500">
            <a:latin typeface="Angsana New" pitchFamily="18" charset="-34"/>
            <a:cs typeface="Angsana New" pitchFamily="18" charset="-34"/>
          </a:endParaRPr>
        </a:p>
      </dgm:t>
    </dgm:pt>
    <dgm:pt modelId="{44CD0CA2-E130-4CDF-8388-24D9E02796EA}" type="sibTrans" cxnId="{B378E242-0561-44F6-A717-670E66D69F37}">
      <dgm:prSet/>
      <dgm:spPr/>
      <dgm:t>
        <a:bodyPr/>
        <a:lstStyle/>
        <a:p>
          <a:pPr algn="l"/>
          <a:endParaRPr lang="th-TH" sz="1500">
            <a:latin typeface="Angsana New" pitchFamily="18" charset="-34"/>
            <a:cs typeface="Angsana New" pitchFamily="18" charset="-34"/>
          </a:endParaRPr>
        </a:p>
      </dgm:t>
    </dgm:pt>
    <dgm:pt modelId="{5AD13279-2793-4F9A-9DCE-4B690F64C2F9}">
      <dgm:prSet custT="1"/>
      <dgm:spPr/>
      <dgm:t>
        <a:bodyPr/>
        <a:lstStyle/>
        <a:p>
          <a:pPr algn="l" rtl="0"/>
          <a:r>
            <a:rPr lang="th-TH" sz="1500" b="1" dirty="0">
              <a:latin typeface="Angsana New" pitchFamily="18" charset="-34"/>
              <a:cs typeface="Angsana New" pitchFamily="18" charset="-34"/>
            </a:rPr>
            <a:t>การ</a:t>
          </a:r>
          <a:r>
            <a:rPr lang="th-TH" sz="1500" b="1" dirty="0" smtClean="0">
              <a:latin typeface="Angsana New" pitchFamily="18" charset="-34"/>
              <a:cs typeface="Angsana New" pitchFamily="18" charset="-34"/>
            </a:rPr>
            <a:t>พัฒนาทรัพยากรมนุษย์ 4.0 </a:t>
          </a:r>
          <a:r>
            <a:rPr lang="th-TH" sz="1500" b="0" dirty="0" smtClean="0">
              <a:latin typeface="Angsana New" pitchFamily="18" charset="-34"/>
              <a:cs typeface="Angsana New" pitchFamily="18" charset="-34"/>
            </a:rPr>
            <a:t>เป็นปัจจัยสำคัญต่อการปรับเปลี่ยนเกี่ยวข้องกับคนในองค์กรซึ่งทั้ง </a:t>
          </a:r>
          <a:r>
            <a:rPr lang="en-US" sz="1500" b="0" dirty="0" smtClean="0">
              <a:latin typeface="Angsana New" pitchFamily="18" charset="-34"/>
              <a:cs typeface="Angsana New" pitchFamily="18" charset="-34"/>
            </a:rPr>
            <a:t>OLD GEN &amp; NEW GEN </a:t>
          </a:r>
          <a:r>
            <a:rPr lang="th-TH" sz="1500" b="0" dirty="0" smtClean="0">
              <a:latin typeface="Angsana New" pitchFamily="18" charset="-34"/>
              <a:cs typeface="Angsana New" pitchFamily="18" charset="-34"/>
            </a:rPr>
            <a:t>จะไปด้วยกันได้อย่างไร</a:t>
          </a:r>
          <a:endParaRPr lang="th-TH" sz="1500" dirty="0">
            <a:latin typeface="Angsana New" pitchFamily="18" charset="-34"/>
            <a:cs typeface="Angsana New" pitchFamily="18" charset="-34"/>
          </a:endParaRPr>
        </a:p>
      </dgm:t>
    </dgm:pt>
    <dgm:pt modelId="{B01A98DE-3DC9-4E2F-BB92-6C6BA2C1F13B}" type="parTrans" cxnId="{4F36DE22-C6FC-4AF7-8290-55C04E93E6A0}">
      <dgm:prSet/>
      <dgm:spPr/>
      <dgm:t>
        <a:bodyPr/>
        <a:lstStyle/>
        <a:p>
          <a:pPr algn="l"/>
          <a:endParaRPr lang="th-TH" sz="1500">
            <a:latin typeface="Angsana New" pitchFamily="18" charset="-34"/>
            <a:cs typeface="Angsana New" pitchFamily="18" charset="-34"/>
          </a:endParaRPr>
        </a:p>
      </dgm:t>
    </dgm:pt>
    <dgm:pt modelId="{3183F48B-3FC6-4E37-95BA-3231506DF860}" type="sibTrans" cxnId="{4F36DE22-C6FC-4AF7-8290-55C04E93E6A0}">
      <dgm:prSet/>
      <dgm:spPr/>
      <dgm:t>
        <a:bodyPr/>
        <a:lstStyle/>
        <a:p>
          <a:pPr algn="l"/>
          <a:endParaRPr lang="th-TH" sz="1500">
            <a:latin typeface="Angsana New" pitchFamily="18" charset="-34"/>
            <a:cs typeface="Angsana New" pitchFamily="18" charset="-34"/>
          </a:endParaRPr>
        </a:p>
      </dgm:t>
    </dgm:pt>
    <dgm:pt modelId="{37BDBE5C-EF32-429B-BF4F-2D63BB090D66}" type="pres">
      <dgm:prSet presAssocID="{2103A6E2-C9FB-4227-A533-73A921A8132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82E7822-9EEF-4E9B-A2D6-F76E8D18CC73}" type="pres">
      <dgm:prSet presAssocID="{1E86AC8C-FBFD-4B1B-B4D6-00709B6D6295}" presName="composite" presStyleCnt="0"/>
      <dgm:spPr/>
      <dgm:t>
        <a:bodyPr/>
        <a:lstStyle/>
        <a:p>
          <a:endParaRPr lang="th-TH"/>
        </a:p>
      </dgm:t>
    </dgm:pt>
    <dgm:pt modelId="{5EDFC204-A0FD-4E1E-B6CD-9707C867EC54}" type="pres">
      <dgm:prSet presAssocID="{1E86AC8C-FBFD-4B1B-B4D6-00709B6D6295}" presName="imgShp" presStyleLbl="fgImgPlace1" presStyleIdx="0" presStyleCnt="6" custLinFactNeighborX="-2999" custLinFactNeighborY="17144"/>
      <dgm:spPr/>
      <dgm:t>
        <a:bodyPr/>
        <a:lstStyle/>
        <a:p>
          <a:endParaRPr lang="th-TH"/>
        </a:p>
      </dgm:t>
    </dgm:pt>
    <dgm:pt modelId="{93011613-919E-4764-A107-774EBB11A14D}" type="pres">
      <dgm:prSet presAssocID="{1E86AC8C-FBFD-4B1B-B4D6-00709B6D6295}" presName="txShp" presStyleLbl="node1" presStyleIdx="0" presStyleCnt="6" custScaleY="151152" custLinFactNeighborY="2160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41947DA-A7B8-41EB-A49A-6EB4545B414F}" type="pres">
      <dgm:prSet presAssocID="{BC4970A7-5C56-4AA1-B29E-F17262CD9F06}" presName="spacing" presStyleCnt="0"/>
      <dgm:spPr/>
      <dgm:t>
        <a:bodyPr/>
        <a:lstStyle/>
        <a:p>
          <a:endParaRPr lang="th-TH"/>
        </a:p>
      </dgm:t>
    </dgm:pt>
    <dgm:pt modelId="{DA9D3F8C-7C42-4849-B806-93BFCDAFAF43}" type="pres">
      <dgm:prSet presAssocID="{EFCB7E74-20F8-458F-8EAF-07E629C29C9F}" presName="composite" presStyleCnt="0"/>
      <dgm:spPr/>
      <dgm:t>
        <a:bodyPr/>
        <a:lstStyle/>
        <a:p>
          <a:endParaRPr lang="th-TH"/>
        </a:p>
      </dgm:t>
    </dgm:pt>
    <dgm:pt modelId="{43657E95-5814-4C5F-BFCB-B18D03C1BD6E}" type="pres">
      <dgm:prSet presAssocID="{EFCB7E74-20F8-458F-8EAF-07E629C29C9F}" presName="imgShp" presStyleLbl="fgImgPlace1" presStyleIdx="1" presStyleCnt="6" custScaleY="102277" custLinFactY="100000" custLinFactNeighborX="-2999" custLinFactNeighborY="120638"/>
      <dgm:spPr/>
      <dgm:t>
        <a:bodyPr/>
        <a:lstStyle/>
        <a:p>
          <a:endParaRPr lang="th-TH"/>
        </a:p>
      </dgm:t>
    </dgm:pt>
    <dgm:pt modelId="{DEE82DA5-8A70-4316-A3A7-A0AD4C083E0E}" type="pres">
      <dgm:prSet presAssocID="{EFCB7E74-20F8-458F-8EAF-07E629C29C9F}" presName="txShp" presStyleLbl="node1" presStyleIdx="1" presStyleCnt="6" custScaleY="162370" custLinFactY="100000" custLinFactNeighborX="399" custLinFactNeighborY="11948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B99FED-A164-43E1-9A65-79671853FAC9}" type="pres">
      <dgm:prSet presAssocID="{ECE52A11-6B8C-4B19-AF0A-E592C7FFCA11}" presName="spacing" presStyleCnt="0"/>
      <dgm:spPr/>
      <dgm:t>
        <a:bodyPr/>
        <a:lstStyle/>
        <a:p>
          <a:endParaRPr lang="th-TH"/>
        </a:p>
      </dgm:t>
    </dgm:pt>
    <dgm:pt modelId="{645E99B4-F655-4191-95C0-D6B75ACADA38}" type="pres">
      <dgm:prSet presAssocID="{5D3C0922-48C6-4826-9103-D9E536CF9715}" presName="composite" presStyleCnt="0"/>
      <dgm:spPr/>
      <dgm:t>
        <a:bodyPr/>
        <a:lstStyle/>
        <a:p>
          <a:endParaRPr lang="th-TH"/>
        </a:p>
      </dgm:t>
    </dgm:pt>
    <dgm:pt modelId="{42A522DE-676F-4F5B-BB99-D0D91CA8D4B5}" type="pres">
      <dgm:prSet presAssocID="{5D3C0922-48C6-4826-9103-D9E536CF9715}" presName="imgShp" presStyleLbl="fgImgPlace1" presStyleIdx="2" presStyleCnt="6" custLinFactY="-69018" custLinFactNeighborX="-2999" custLinFactNeighborY="-100000"/>
      <dgm:spPr/>
      <dgm:t>
        <a:bodyPr/>
        <a:lstStyle/>
        <a:p>
          <a:endParaRPr lang="th-TH"/>
        </a:p>
      </dgm:t>
    </dgm:pt>
    <dgm:pt modelId="{BA9F2B2C-5E11-44CE-A8CE-110987187C28}" type="pres">
      <dgm:prSet presAssocID="{5D3C0922-48C6-4826-9103-D9E536CF9715}" presName="txShp" presStyleLbl="node1" presStyleIdx="2" presStyleCnt="6" custScaleY="183860" custLinFactY="-72929" custLinFactNeighborX="399" custLinFactNeighborY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000C039-39F8-4D02-8710-1957340FEA19}" type="pres">
      <dgm:prSet presAssocID="{FCF75534-5F51-4C64-9DA7-645E8271814F}" presName="spacing" presStyleCnt="0"/>
      <dgm:spPr/>
      <dgm:t>
        <a:bodyPr/>
        <a:lstStyle/>
        <a:p>
          <a:endParaRPr lang="th-TH"/>
        </a:p>
      </dgm:t>
    </dgm:pt>
    <dgm:pt modelId="{92F370B2-94E8-47C7-8670-78CDBEC617B3}" type="pres">
      <dgm:prSet presAssocID="{3CC37204-E06D-4D0F-8C49-B18B5D61895D}" presName="composite" presStyleCnt="0"/>
      <dgm:spPr/>
      <dgm:t>
        <a:bodyPr/>
        <a:lstStyle/>
        <a:p>
          <a:endParaRPr lang="th-TH"/>
        </a:p>
      </dgm:t>
    </dgm:pt>
    <dgm:pt modelId="{F46CCA48-B806-41A9-A052-93F306D1E90E}" type="pres">
      <dgm:prSet presAssocID="{3CC37204-E06D-4D0F-8C49-B18B5D61895D}" presName="imgShp" presStyleLbl="fgImgPlace1" presStyleIdx="3" presStyleCnt="6" custLinFactNeighborX="-2999" custLinFactNeighborY="-9217"/>
      <dgm:spPr/>
      <dgm:t>
        <a:bodyPr/>
        <a:lstStyle/>
        <a:p>
          <a:endParaRPr lang="th-TH"/>
        </a:p>
      </dgm:t>
    </dgm:pt>
    <dgm:pt modelId="{71856F82-9F4B-4B7D-B17C-F456DBBCB677}" type="pres">
      <dgm:prSet presAssocID="{3CC37204-E06D-4D0F-8C49-B18B5D61895D}" presName="txShp" presStyleLbl="node1" presStyleIdx="3" presStyleCnt="6" custScaleY="192478" custLinFactNeighborY="-39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662E5BC-07CC-4667-983D-8BB4575FDE58}" type="pres">
      <dgm:prSet presAssocID="{C7BD4119-E6F3-4ABD-8C8B-B4199D824C6E}" presName="spacing" presStyleCnt="0"/>
      <dgm:spPr/>
      <dgm:t>
        <a:bodyPr/>
        <a:lstStyle/>
        <a:p>
          <a:endParaRPr lang="th-TH"/>
        </a:p>
      </dgm:t>
    </dgm:pt>
    <dgm:pt modelId="{A3721B3C-03AA-4047-86D8-3599CA6E2824}" type="pres">
      <dgm:prSet presAssocID="{FFEEB816-DF53-4B2B-BEAE-2ECCEE31CF7E}" presName="composite" presStyleCnt="0"/>
      <dgm:spPr/>
      <dgm:t>
        <a:bodyPr/>
        <a:lstStyle/>
        <a:p>
          <a:endParaRPr lang="th-TH"/>
        </a:p>
      </dgm:t>
    </dgm:pt>
    <dgm:pt modelId="{CAEFD375-3121-48AE-9CFC-D75C21D16B39}" type="pres">
      <dgm:prSet presAssocID="{FFEEB816-DF53-4B2B-BEAE-2ECCEE31CF7E}" presName="imgShp" presStyleLbl="fgImgPlace1" presStyleIdx="4" presStyleCnt="6" custLinFactY="68737" custLinFactNeighborX="-13939" custLinFactNeighborY="100000"/>
      <dgm:spPr/>
      <dgm:t>
        <a:bodyPr/>
        <a:lstStyle/>
        <a:p>
          <a:endParaRPr lang="th-TH"/>
        </a:p>
      </dgm:t>
    </dgm:pt>
    <dgm:pt modelId="{F965FD97-04B1-4893-82E3-63E91925DFF6}" type="pres">
      <dgm:prSet presAssocID="{FFEEB816-DF53-4B2B-BEAE-2ECCEE31CF7E}" presName="txShp" presStyleLbl="node1" presStyleIdx="4" presStyleCnt="6" custScaleY="131686" custLinFactY="58072" custLinFactNeighborX="399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F27B11-CC21-4C41-87D0-8AE360EFAF23}" type="pres">
      <dgm:prSet presAssocID="{44CD0CA2-E130-4CDF-8388-24D9E02796EA}" presName="spacing" presStyleCnt="0"/>
      <dgm:spPr/>
      <dgm:t>
        <a:bodyPr/>
        <a:lstStyle/>
        <a:p>
          <a:endParaRPr lang="th-TH"/>
        </a:p>
      </dgm:t>
    </dgm:pt>
    <dgm:pt modelId="{7DC22053-9E74-4EC4-8D12-CF3562B4BF34}" type="pres">
      <dgm:prSet presAssocID="{5AD13279-2793-4F9A-9DCE-4B690F64C2F9}" presName="composite" presStyleCnt="0"/>
      <dgm:spPr/>
      <dgm:t>
        <a:bodyPr/>
        <a:lstStyle/>
        <a:p>
          <a:endParaRPr lang="th-TH"/>
        </a:p>
      </dgm:t>
    </dgm:pt>
    <dgm:pt modelId="{833612F8-6999-4C82-A979-F5AC4B324854}" type="pres">
      <dgm:prSet presAssocID="{5AD13279-2793-4F9A-9DCE-4B690F64C2F9}" presName="imgShp" presStyleLbl="fgImgPlace1" presStyleIdx="5" presStyleCnt="6" custLinFactY="-82554" custLinFactNeighborX="-17036" custLinFactNeighborY="-100000"/>
      <dgm:spPr/>
      <dgm:t>
        <a:bodyPr/>
        <a:lstStyle/>
        <a:p>
          <a:endParaRPr lang="th-TH"/>
        </a:p>
      </dgm:t>
    </dgm:pt>
    <dgm:pt modelId="{B4BCDD03-7202-44E8-BD08-8BB8D4E1310A}" type="pres">
      <dgm:prSet presAssocID="{5AD13279-2793-4F9A-9DCE-4B690F64C2F9}" presName="txShp" presStyleLbl="node1" presStyleIdx="5" presStyleCnt="6" custScaleX="100137" custScaleY="155370" custLinFactY="-72755" custLinFactNeighborX="215" custLinFactNeighborY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F5AE31A-9D0D-462B-BBB3-FE61DA8A8373}" type="presOf" srcId="{3CC37204-E06D-4D0F-8C49-B18B5D61895D}" destId="{71856F82-9F4B-4B7D-B17C-F456DBBCB677}" srcOrd="0" destOrd="0" presId="urn:microsoft.com/office/officeart/2005/8/layout/vList3"/>
    <dgm:cxn modelId="{BB9D1CDA-CC6A-436F-88F8-C899D309B21A}" srcId="{2103A6E2-C9FB-4227-A533-73A921A81328}" destId="{5D3C0922-48C6-4826-9103-D9E536CF9715}" srcOrd="2" destOrd="0" parTransId="{868AACC4-F166-4319-8ED5-BAC3BA029211}" sibTransId="{FCF75534-5F51-4C64-9DA7-645E8271814F}"/>
    <dgm:cxn modelId="{9BF18E87-51B0-4684-82A6-FC409027ED90}" type="presOf" srcId="{FFEEB816-DF53-4B2B-BEAE-2ECCEE31CF7E}" destId="{F965FD97-04B1-4893-82E3-63E91925DFF6}" srcOrd="0" destOrd="0" presId="urn:microsoft.com/office/officeart/2005/8/layout/vList3"/>
    <dgm:cxn modelId="{6DC8B35C-C347-4AE5-A17E-DEA628ECA893}" type="presOf" srcId="{EFCB7E74-20F8-458F-8EAF-07E629C29C9F}" destId="{DEE82DA5-8A70-4316-A3A7-A0AD4C083E0E}" srcOrd="0" destOrd="0" presId="urn:microsoft.com/office/officeart/2005/8/layout/vList3"/>
    <dgm:cxn modelId="{B378E242-0561-44F6-A717-670E66D69F37}" srcId="{2103A6E2-C9FB-4227-A533-73A921A81328}" destId="{FFEEB816-DF53-4B2B-BEAE-2ECCEE31CF7E}" srcOrd="4" destOrd="0" parTransId="{3C873C78-794A-45D2-BFE8-2D6BE5DD74D1}" sibTransId="{44CD0CA2-E130-4CDF-8388-24D9E02796EA}"/>
    <dgm:cxn modelId="{EAD4DC85-51D4-4F64-B4B7-378D7A4A2CAC}" type="presOf" srcId="{2103A6E2-C9FB-4227-A533-73A921A81328}" destId="{37BDBE5C-EF32-429B-BF4F-2D63BB090D66}" srcOrd="0" destOrd="0" presId="urn:microsoft.com/office/officeart/2005/8/layout/vList3"/>
    <dgm:cxn modelId="{BB405879-C1BB-4BF4-9CFD-0F195825B789}" srcId="{2103A6E2-C9FB-4227-A533-73A921A81328}" destId="{1E86AC8C-FBFD-4B1B-B4D6-00709B6D6295}" srcOrd="0" destOrd="0" parTransId="{63EBD3EB-9F24-41D5-9231-A72893A0AC33}" sibTransId="{BC4970A7-5C56-4AA1-B29E-F17262CD9F06}"/>
    <dgm:cxn modelId="{4C372759-A6CD-4E15-894D-A135468BF3AE}" type="presOf" srcId="{1E86AC8C-FBFD-4B1B-B4D6-00709B6D6295}" destId="{93011613-919E-4764-A107-774EBB11A14D}" srcOrd="0" destOrd="0" presId="urn:microsoft.com/office/officeart/2005/8/layout/vList3"/>
    <dgm:cxn modelId="{4F36DE22-C6FC-4AF7-8290-55C04E93E6A0}" srcId="{2103A6E2-C9FB-4227-A533-73A921A81328}" destId="{5AD13279-2793-4F9A-9DCE-4B690F64C2F9}" srcOrd="5" destOrd="0" parTransId="{B01A98DE-3DC9-4E2F-BB92-6C6BA2C1F13B}" sibTransId="{3183F48B-3FC6-4E37-95BA-3231506DF860}"/>
    <dgm:cxn modelId="{4902C52F-3EF4-461E-B0A2-EC6274AB3A68}" type="presOf" srcId="{5D3C0922-48C6-4826-9103-D9E536CF9715}" destId="{BA9F2B2C-5E11-44CE-A8CE-110987187C28}" srcOrd="0" destOrd="0" presId="urn:microsoft.com/office/officeart/2005/8/layout/vList3"/>
    <dgm:cxn modelId="{0A8CC50B-B99B-4D2A-B348-816DEAF1451D}" type="presOf" srcId="{5AD13279-2793-4F9A-9DCE-4B690F64C2F9}" destId="{B4BCDD03-7202-44E8-BD08-8BB8D4E1310A}" srcOrd="0" destOrd="0" presId="urn:microsoft.com/office/officeart/2005/8/layout/vList3"/>
    <dgm:cxn modelId="{9ADC7B2C-3850-4565-A912-D77AB2CD77D1}" srcId="{2103A6E2-C9FB-4227-A533-73A921A81328}" destId="{EFCB7E74-20F8-458F-8EAF-07E629C29C9F}" srcOrd="1" destOrd="0" parTransId="{CBCEE542-1917-41B2-9C1A-F45B9260002C}" sibTransId="{ECE52A11-6B8C-4B19-AF0A-E592C7FFCA11}"/>
    <dgm:cxn modelId="{8204980E-628F-4718-B35B-7131072B16B8}" srcId="{2103A6E2-C9FB-4227-A533-73A921A81328}" destId="{3CC37204-E06D-4D0F-8C49-B18B5D61895D}" srcOrd="3" destOrd="0" parTransId="{DCA47754-21DE-41B7-BE70-A08BC1477812}" sibTransId="{C7BD4119-E6F3-4ABD-8C8B-B4199D824C6E}"/>
    <dgm:cxn modelId="{EAAA37D4-2BF0-489C-888F-F4E0BA373F4C}" type="presParOf" srcId="{37BDBE5C-EF32-429B-BF4F-2D63BB090D66}" destId="{782E7822-9EEF-4E9B-A2D6-F76E8D18CC73}" srcOrd="0" destOrd="0" presId="urn:microsoft.com/office/officeart/2005/8/layout/vList3"/>
    <dgm:cxn modelId="{2474CA9A-6D30-4FF4-A5EF-02BDFD6E0411}" type="presParOf" srcId="{782E7822-9EEF-4E9B-A2D6-F76E8D18CC73}" destId="{5EDFC204-A0FD-4E1E-B6CD-9707C867EC54}" srcOrd="0" destOrd="0" presId="urn:microsoft.com/office/officeart/2005/8/layout/vList3"/>
    <dgm:cxn modelId="{D127FD2A-D33D-4A9A-A47B-14BB301E499E}" type="presParOf" srcId="{782E7822-9EEF-4E9B-A2D6-F76E8D18CC73}" destId="{93011613-919E-4764-A107-774EBB11A14D}" srcOrd="1" destOrd="0" presId="urn:microsoft.com/office/officeart/2005/8/layout/vList3"/>
    <dgm:cxn modelId="{91C0BDC0-B4BA-40A5-9B72-C97C0DD47A80}" type="presParOf" srcId="{37BDBE5C-EF32-429B-BF4F-2D63BB090D66}" destId="{741947DA-A7B8-41EB-A49A-6EB4545B414F}" srcOrd="1" destOrd="0" presId="urn:microsoft.com/office/officeart/2005/8/layout/vList3"/>
    <dgm:cxn modelId="{39682BEC-D6BD-4A2A-B0FD-06815CA9BEFD}" type="presParOf" srcId="{37BDBE5C-EF32-429B-BF4F-2D63BB090D66}" destId="{DA9D3F8C-7C42-4849-B806-93BFCDAFAF43}" srcOrd="2" destOrd="0" presId="urn:microsoft.com/office/officeart/2005/8/layout/vList3"/>
    <dgm:cxn modelId="{0F1093EF-CDF7-4C70-81A0-AAA3B8CBFE2A}" type="presParOf" srcId="{DA9D3F8C-7C42-4849-B806-93BFCDAFAF43}" destId="{43657E95-5814-4C5F-BFCB-B18D03C1BD6E}" srcOrd="0" destOrd="0" presId="urn:microsoft.com/office/officeart/2005/8/layout/vList3"/>
    <dgm:cxn modelId="{4CC13AC8-9B8F-440B-B8B7-6CB1517AA395}" type="presParOf" srcId="{DA9D3F8C-7C42-4849-B806-93BFCDAFAF43}" destId="{DEE82DA5-8A70-4316-A3A7-A0AD4C083E0E}" srcOrd="1" destOrd="0" presId="urn:microsoft.com/office/officeart/2005/8/layout/vList3"/>
    <dgm:cxn modelId="{33225DCB-8C46-43C1-B1C6-D314DBD11DF7}" type="presParOf" srcId="{37BDBE5C-EF32-429B-BF4F-2D63BB090D66}" destId="{7FB99FED-A164-43E1-9A65-79671853FAC9}" srcOrd="3" destOrd="0" presId="urn:microsoft.com/office/officeart/2005/8/layout/vList3"/>
    <dgm:cxn modelId="{E7A28B68-4FEA-48F8-A4F3-F4FBFF9209F5}" type="presParOf" srcId="{37BDBE5C-EF32-429B-BF4F-2D63BB090D66}" destId="{645E99B4-F655-4191-95C0-D6B75ACADA38}" srcOrd="4" destOrd="0" presId="urn:microsoft.com/office/officeart/2005/8/layout/vList3"/>
    <dgm:cxn modelId="{99CCC470-4D65-4321-8AF3-10CF22FA3BCA}" type="presParOf" srcId="{645E99B4-F655-4191-95C0-D6B75ACADA38}" destId="{42A522DE-676F-4F5B-BB99-D0D91CA8D4B5}" srcOrd="0" destOrd="0" presId="urn:microsoft.com/office/officeart/2005/8/layout/vList3"/>
    <dgm:cxn modelId="{5757661E-4403-4826-AEC8-BCB1688C392A}" type="presParOf" srcId="{645E99B4-F655-4191-95C0-D6B75ACADA38}" destId="{BA9F2B2C-5E11-44CE-A8CE-110987187C28}" srcOrd="1" destOrd="0" presId="urn:microsoft.com/office/officeart/2005/8/layout/vList3"/>
    <dgm:cxn modelId="{4DB75331-9078-4E8D-860A-502C0AE7BF73}" type="presParOf" srcId="{37BDBE5C-EF32-429B-BF4F-2D63BB090D66}" destId="{B000C039-39F8-4D02-8710-1957340FEA19}" srcOrd="5" destOrd="0" presId="urn:microsoft.com/office/officeart/2005/8/layout/vList3"/>
    <dgm:cxn modelId="{7A6A634C-5F6E-4DE8-B5D2-CF2B842C93EC}" type="presParOf" srcId="{37BDBE5C-EF32-429B-BF4F-2D63BB090D66}" destId="{92F370B2-94E8-47C7-8670-78CDBEC617B3}" srcOrd="6" destOrd="0" presId="urn:microsoft.com/office/officeart/2005/8/layout/vList3"/>
    <dgm:cxn modelId="{6D105F87-92AB-49CB-86EE-14D5F64E7A6D}" type="presParOf" srcId="{92F370B2-94E8-47C7-8670-78CDBEC617B3}" destId="{F46CCA48-B806-41A9-A052-93F306D1E90E}" srcOrd="0" destOrd="0" presId="urn:microsoft.com/office/officeart/2005/8/layout/vList3"/>
    <dgm:cxn modelId="{E3F5FC24-E4E4-4CC0-B9E3-5762A53EB310}" type="presParOf" srcId="{92F370B2-94E8-47C7-8670-78CDBEC617B3}" destId="{71856F82-9F4B-4B7D-B17C-F456DBBCB677}" srcOrd="1" destOrd="0" presId="urn:microsoft.com/office/officeart/2005/8/layout/vList3"/>
    <dgm:cxn modelId="{C2DC54F1-237B-4949-9D68-C9415041140F}" type="presParOf" srcId="{37BDBE5C-EF32-429B-BF4F-2D63BB090D66}" destId="{4662E5BC-07CC-4667-983D-8BB4575FDE58}" srcOrd="7" destOrd="0" presId="urn:microsoft.com/office/officeart/2005/8/layout/vList3"/>
    <dgm:cxn modelId="{9BD8DE16-DE42-43A8-B91E-B47F7045A491}" type="presParOf" srcId="{37BDBE5C-EF32-429B-BF4F-2D63BB090D66}" destId="{A3721B3C-03AA-4047-86D8-3599CA6E2824}" srcOrd="8" destOrd="0" presId="urn:microsoft.com/office/officeart/2005/8/layout/vList3"/>
    <dgm:cxn modelId="{142E8C72-2ACE-4F60-8EC4-8A95A0358BC6}" type="presParOf" srcId="{A3721B3C-03AA-4047-86D8-3599CA6E2824}" destId="{CAEFD375-3121-48AE-9CFC-D75C21D16B39}" srcOrd="0" destOrd="0" presId="urn:microsoft.com/office/officeart/2005/8/layout/vList3"/>
    <dgm:cxn modelId="{2F340ED2-CDB6-4774-AC92-5DDD4B42904F}" type="presParOf" srcId="{A3721B3C-03AA-4047-86D8-3599CA6E2824}" destId="{F965FD97-04B1-4893-82E3-63E91925DFF6}" srcOrd="1" destOrd="0" presId="urn:microsoft.com/office/officeart/2005/8/layout/vList3"/>
    <dgm:cxn modelId="{1001B6CB-8018-4CBF-9ED6-792B47D68B9C}" type="presParOf" srcId="{37BDBE5C-EF32-429B-BF4F-2D63BB090D66}" destId="{53F27B11-CC21-4C41-87D0-8AE360EFAF23}" srcOrd="9" destOrd="0" presId="urn:microsoft.com/office/officeart/2005/8/layout/vList3"/>
    <dgm:cxn modelId="{695BA19B-3727-4DC6-A1FA-6561A9A92E4A}" type="presParOf" srcId="{37BDBE5C-EF32-429B-BF4F-2D63BB090D66}" destId="{7DC22053-9E74-4EC4-8D12-CF3562B4BF34}" srcOrd="10" destOrd="0" presId="urn:microsoft.com/office/officeart/2005/8/layout/vList3"/>
    <dgm:cxn modelId="{484B1FF5-ECBA-428D-8880-D469311C5B19}" type="presParOf" srcId="{7DC22053-9E74-4EC4-8D12-CF3562B4BF34}" destId="{833612F8-6999-4C82-A979-F5AC4B324854}" srcOrd="0" destOrd="0" presId="urn:microsoft.com/office/officeart/2005/8/layout/vList3"/>
    <dgm:cxn modelId="{5CBD6E07-70C3-4DC6-AE53-7DB154B2EB2B}" type="presParOf" srcId="{7DC22053-9E74-4EC4-8D12-CF3562B4BF34}" destId="{B4BCDD03-7202-44E8-BD08-8BB8D4E131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E181A1-BFFC-4E01-9A79-10BFE841833C}">
      <dsp:nvSpPr>
        <dsp:cNvPr id="0" name=""/>
        <dsp:cNvSpPr/>
      </dsp:nvSpPr>
      <dsp:spPr>
        <a:xfrm rot="5400000">
          <a:off x="-220570" y="226487"/>
          <a:ext cx="1470472" cy="10293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1</a:t>
          </a:r>
        </a:p>
      </dsp:txBody>
      <dsp:txXfrm rot="5400000">
        <a:off x="-220570" y="226487"/>
        <a:ext cx="1470472" cy="1029330"/>
      </dsp:txXfrm>
    </dsp:sp>
    <dsp:sp modelId="{9C1E44E4-2C73-4424-90D4-000B548E617D}">
      <dsp:nvSpPr>
        <dsp:cNvPr id="0" name=""/>
        <dsp:cNvSpPr/>
      </dsp:nvSpPr>
      <dsp:spPr>
        <a:xfrm rot="5400000">
          <a:off x="4215884" y="-3180637"/>
          <a:ext cx="955807" cy="7328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 err="1">
              <a:latin typeface="Angsana New" pitchFamily="18" charset="-34"/>
              <a:cs typeface="Angsana New" pitchFamily="18" charset="-34"/>
            </a:rPr>
            <a:t>อุปสงค์</a:t>
          </a:r>
          <a:r>
            <a:rPr lang="th-TH" sz="2000" b="1" kern="1200" dirty="0">
              <a:latin typeface="Angsana New" pitchFamily="18" charset="-34"/>
              <a:cs typeface="Angsana New" pitchFamily="18" charset="-34"/>
            </a:rPr>
            <a:t>ที่เปลี่ยนแปลงและรวดเร็ว </a:t>
          </a:r>
          <a:r>
            <a:rPr lang="th-TH" sz="2000" b="0" kern="1200" dirty="0">
              <a:latin typeface="Angsana New" pitchFamily="18" charset="-34"/>
              <a:cs typeface="Angsana New" pitchFamily="18" charset="-34"/>
            </a:rPr>
            <a:t>(</a:t>
          </a:r>
          <a:r>
            <a:rPr lang="en-US" sz="2000" b="0" kern="1200" dirty="0">
              <a:latin typeface="Angsana New" pitchFamily="18" charset="-34"/>
              <a:cs typeface="Angsana New" pitchFamily="18" charset="-34"/>
            </a:rPr>
            <a:t>DEMAND CHANGE &amp; FAST</a:t>
          </a:r>
          <a:r>
            <a:rPr lang="th-TH" sz="2000" b="0" kern="1200" dirty="0">
              <a:latin typeface="Angsana New" pitchFamily="18" charset="-34"/>
              <a:cs typeface="Angsana New" pitchFamily="18" charset="-34"/>
            </a:rPr>
            <a:t>) </a:t>
          </a:r>
          <a:r>
            <a:rPr lang="th-TH" sz="2000" kern="1200" dirty="0">
              <a:latin typeface="Angsana New" pitchFamily="18" charset="-34"/>
              <a:cs typeface="Angsana New" pitchFamily="18" charset="-34"/>
            </a:rPr>
            <a:t>สินค้าล้ำยุค มาเร็ว-ไปเร็ว การจัดส่งสินค้าจะเป็นแบบเรียลไทม์ช่องทางจำหน่ายผ่านทาง</a:t>
          </a:r>
          <a:r>
            <a:rPr lang="th-TH" sz="2000" kern="1200" dirty="0" err="1">
              <a:latin typeface="Angsana New" pitchFamily="18" charset="-34"/>
              <a:cs typeface="Angsana New" pitchFamily="18" charset="-34"/>
            </a:rPr>
            <a:t>สมาร์ทโฟน</a:t>
          </a:r>
          <a:endParaRPr lang="th-TH" sz="2000" kern="1200" dirty="0">
            <a:latin typeface="Angsana New" pitchFamily="18" charset="-34"/>
            <a:cs typeface="Angsana New" pitchFamily="18" charset="-34"/>
          </a:endParaRPr>
        </a:p>
      </dsp:txBody>
      <dsp:txXfrm rot="5400000">
        <a:off x="4215884" y="-3180637"/>
        <a:ext cx="955807" cy="7328915"/>
      </dsp:txXfrm>
    </dsp:sp>
    <dsp:sp modelId="{8110884A-383B-4613-A059-1F4A3B42683D}">
      <dsp:nvSpPr>
        <dsp:cNvPr id="0" name=""/>
        <dsp:cNvSpPr/>
      </dsp:nvSpPr>
      <dsp:spPr>
        <a:xfrm rot="5400000">
          <a:off x="-220570" y="1552718"/>
          <a:ext cx="1470472" cy="10293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2</a:t>
          </a:r>
        </a:p>
      </dsp:txBody>
      <dsp:txXfrm rot="5400000">
        <a:off x="-220570" y="1552718"/>
        <a:ext cx="1470472" cy="1029330"/>
      </dsp:txXfrm>
    </dsp:sp>
    <dsp:sp modelId="{820903D0-37D2-4474-9C1A-E9CF6E17CC8C}">
      <dsp:nvSpPr>
        <dsp:cNvPr id="0" name=""/>
        <dsp:cNvSpPr/>
      </dsp:nvSpPr>
      <dsp:spPr>
        <a:xfrm rot="5400000">
          <a:off x="4215884" y="-1854405"/>
          <a:ext cx="955807" cy="7328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>
              <a:latin typeface="Angsana New" pitchFamily="18" charset="-34"/>
              <a:cs typeface="Angsana New" pitchFamily="18" charset="-34"/>
            </a:rPr>
            <a:t>เครื่องจักรอัจฉริยะ  </a:t>
          </a:r>
          <a:r>
            <a:rPr lang="th-TH" sz="2000" b="0" kern="1200" dirty="0">
              <a:latin typeface="Angsana New" pitchFamily="18" charset="-34"/>
              <a:cs typeface="Angsana New" pitchFamily="18" charset="-34"/>
            </a:rPr>
            <a:t>(</a:t>
          </a:r>
          <a:r>
            <a:rPr lang="en-US" sz="2000" b="0" kern="1200" dirty="0">
              <a:latin typeface="Angsana New" pitchFamily="18" charset="-34"/>
              <a:cs typeface="Angsana New" pitchFamily="18" charset="-34"/>
            </a:rPr>
            <a:t>SMART MATCHINE</a:t>
          </a:r>
          <a:r>
            <a:rPr lang="th-TH" sz="2000" b="0" kern="1200" dirty="0">
              <a:latin typeface="Angsana New" pitchFamily="18" charset="-34"/>
              <a:cs typeface="Angsana New" pitchFamily="18" charset="-34"/>
            </a:rPr>
            <a:t>) </a:t>
          </a:r>
          <a:r>
            <a:rPr lang="th-TH" sz="2000" kern="1200" dirty="0">
              <a:latin typeface="Angsana New" pitchFamily="18" charset="-34"/>
              <a:cs typeface="Angsana New" pitchFamily="18" charset="-34"/>
            </a:rPr>
            <a:t>ควบคุมโดยหุ่นยนต์</a:t>
          </a:r>
          <a:r>
            <a:rPr lang="th-TH" sz="2000" b="1" kern="1200" dirty="0">
              <a:latin typeface="Angsana New" pitchFamily="18" charset="-34"/>
              <a:cs typeface="Angsana New" pitchFamily="18" charset="-34"/>
            </a:rPr>
            <a:t> </a:t>
          </a:r>
          <a:r>
            <a:rPr lang="th-TH" sz="2000" kern="1200" dirty="0">
              <a:latin typeface="Angsana New" pitchFamily="18" charset="-34"/>
              <a:cs typeface="Angsana New" pitchFamily="18" charset="-34"/>
            </a:rPr>
            <a:t>(</a:t>
          </a:r>
          <a:r>
            <a:rPr lang="en-US" sz="2000" kern="1200" dirty="0">
              <a:latin typeface="Angsana New" pitchFamily="18" charset="-34"/>
              <a:cs typeface="Angsana New" pitchFamily="18" charset="-34"/>
            </a:rPr>
            <a:t>MECHATRONICS&amp; ROBOTIC INDUSTRY</a:t>
          </a:r>
          <a:r>
            <a:rPr lang="th-TH" sz="2000" kern="1200" dirty="0">
              <a:latin typeface="Angsana New" pitchFamily="18" charset="-34"/>
              <a:cs typeface="Angsana New" pitchFamily="18" charset="-34"/>
            </a:rPr>
            <a:t>) รถยนต์ในอนาคตจะขับเองมีการนำหุ่นยนต์เข้ามาใช้ทั้งในธุรกิจและบ้าน การรักษาความปลอดภัย เช่น </a:t>
          </a:r>
          <a:r>
            <a:rPr lang="th-TH" sz="2000" kern="1200" dirty="0" err="1">
              <a:latin typeface="Angsana New" pitchFamily="18" charset="-34"/>
              <a:cs typeface="Angsana New" pitchFamily="18" charset="-34"/>
            </a:rPr>
            <a:t>รปภ.</a:t>
          </a:r>
          <a:r>
            <a:rPr lang="th-TH" sz="2000" kern="1200" dirty="0">
              <a:latin typeface="Angsana New" pitchFamily="18" charset="-34"/>
              <a:cs typeface="Angsana New" pitchFamily="18" charset="-34"/>
            </a:rPr>
            <a:t>และด้านการทหารแห่งอนาคต</a:t>
          </a:r>
        </a:p>
      </dsp:txBody>
      <dsp:txXfrm rot="5400000">
        <a:off x="4215884" y="-1854405"/>
        <a:ext cx="955807" cy="7328915"/>
      </dsp:txXfrm>
    </dsp:sp>
    <dsp:sp modelId="{EE3A487D-4E63-4925-9F76-631245AE217D}">
      <dsp:nvSpPr>
        <dsp:cNvPr id="0" name=""/>
        <dsp:cNvSpPr/>
      </dsp:nvSpPr>
      <dsp:spPr>
        <a:xfrm rot="5400000">
          <a:off x="-220570" y="2878950"/>
          <a:ext cx="1470472" cy="102933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3</a:t>
          </a:r>
        </a:p>
      </dsp:txBody>
      <dsp:txXfrm rot="5400000">
        <a:off x="-220570" y="2878950"/>
        <a:ext cx="1470472" cy="1029330"/>
      </dsp:txXfrm>
    </dsp:sp>
    <dsp:sp modelId="{AB39BBB9-024F-41E1-B21D-913B1145149E}">
      <dsp:nvSpPr>
        <dsp:cNvPr id="0" name=""/>
        <dsp:cNvSpPr/>
      </dsp:nvSpPr>
      <dsp:spPr>
        <a:xfrm rot="5400000">
          <a:off x="4215884" y="-528174"/>
          <a:ext cx="955807" cy="7328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>
              <a:latin typeface="Angsana New" pitchFamily="18" charset="-34"/>
              <a:cs typeface="Angsana New" pitchFamily="18" charset="-34"/>
            </a:rPr>
            <a:t>โรงงานอัจฉริยะ </a:t>
          </a:r>
          <a:r>
            <a:rPr lang="th-TH" sz="2000" kern="1200" dirty="0">
              <a:latin typeface="Angsana New" pitchFamily="18" charset="-34"/>
              <a:cs typeface="Angsana New" pitchFamily="18" charset="-34"/>
            </a:rPr>
            <a:t>(</a:t>
          </a:r>
          <a:r>
            <a:rPr lang="en-US" sz="2000" kern="1200" dirty="0">
              <a:latin typeface="Angsana New" pitchFamily="18" charset="-34"/>
              <a:cs typeface="Angsana New" pitchFamily="18" charset="-34"/>
            </a:rPr>
            <a:t>SMART FACTORY</a:t>
          </a:r>
          <a:r>
            <a:rPr lang="th-TH" sz="2000" kern="1200" dirty="0">
              <a:latin typeface="Angsana New" pitchFamily="18" charset="-34"/>
              <a:cs typeface="Angsana New" pitchFamily="18" charset="-34"/>
            </a:rPr>
            <a:t>) อุตสาหกรรมในอนาคตจะขับเคลื่อนจากความต้องการแบบเฉพาะเจาะจง (</a:t>
          </a:r>
          <a:r>
            <a:rPr lang="en-US" sz="2000" kern="1200" dirty="0">
              <a:latin typeface="Angsana New" pitchFamily="18" charset="-34"/>
              <a:cs typeface="Angsana New" pitchFamily="18" charset="-34"/>
            </a:rPr>
            <a:t>UNIQUE</a:t>
          </a:r>
          <a:r>
            <a:rPr lang="th-TH" sz="2000" kern="1200" dirty="0">
              <a:latin typeface="Angsana New" pitchFamily="18" charset="-34"/>
              <a:cs typeface="Angsana New" pitchFamily="18" charset="-34"/>
            </a:rPr>
            <a:t>) ทำให้การจัดส่ง</a:t>
          </a:r>
          <a:r>
            <a:rPr lang="th-TH" sz="2000" kern="1200" dirty="0" err="1">
              <a:latin typeface="Angsana New" pitchFamily="18" charset="-34"/>
              <a:cs typeface="Angsana New" pitchFamily="18" charset="-34"/>
            </a:rPr>
            <a:t>และโล</a:t>
          </a:r>
          <a:r>
            <a:rPr lang="th-TH" sz="2000" kern="1200" dirty="0">
              <a:latin typeface="Angsana New" pitchFamily="18" charset="-34"/>
              <a:cs typeface="Angsana New" pitchFamily="18" charset="-34"/>
            </a:rPr>
            <a:t>จิ</a:t>
          </a:r>
          <a:r>
            <a:rPr lang="th-TH" sz="2000" kern="1200" dirty="0" err="1">
              <a:latin typeface="Angsana New" pitchFamily="18" charset="-34"/>
              <a:cs typeface="Angsana New" pitchFamily="18" charset="-34"/>
            </a:rPr>
            <a:t>สติกส์</a:t>
          </a:r>
          <a:r>
            <a:rPr lang="th-TH" sz="2000" kern="1200" dirty="0">
              <a:latin typeface="Angsana New" pitchFamily="18" charset="-34"/>
              <a:cs typeface="Angsana New" pitchFamily="18" charset="-34"/>
            </a:rPr>
            <a:t>มีการเปลี่ยนแปลงไปสู่</a:t>
          </a:r>
          <a:r>
            <a:rPr lang="th-TH" sz="2000" kern="1200" dirty="0" err="1">
              <a:latin typeface="Angsana New" pitchFamily="18" charset="-34"/>
              <a:cs typeface="Angsana New" pitchFamily="18" charset="-34"/>
            </a:rPr>
            <a:t>สมาร์ทโล</a:t>
          </a:r>
          <a:r>
            <a:rPr lang="th-TH" sz="2000" kern="1200" dirty="0">
              <a:latin typeface="Angsana New" pitchFamily="18" charset="-34"/>
              <a:cs typeface="Angsana New" pitchFamily="18" charset="-34"/>
            </a:rPr>
            <a:t>จิ</a:t>
          </a:r>
          <a:r>
            <a:rPr lang="th-TH" sz="2000" kern="1200" dirty="0" err="1">
              <a:latin typeface="Angsana New" pitchFamily="18" charset="-34"/>
              <a:cs typeface="Angsana New" pitchFamily="18" charset="-34"/>
            </a:rPr>
            <a:t>สติกส์</a:t>
          </a:r>
          <a:r>
            <a:rPr lang="th-TH" sz="2000" kern="1200" dirty="0">
              <a:latin typeface="Angsana New" pitchFamily="18" charset="-34"/>
              <a:cs typeface="Angsana New" pitchFamily="18" charset="-34"/>
            </a:rPr>
            <a:t> ในสายการผลิตภายใต้</a:t>
          </a:r>
          <a:r>
            <a:rPr lang="th-TH" sz="2000" kern="1200" dirty="0" err="1">
              <a:latin typeface="Angsana New" pitchFamily="18" charset="-34"/>
              <a:cs typeface="Angsana New" pitchFamily="18" charset="-34"/>
            </a:rPr>
            <a:t>อุปสงค์</a:t>
          </a:r>
          <a:r>
            <a:rPr lang="th-TH" sz="2000" kern="1200" dirty="0">
              <a:latin typeface="Angsana New" pitchFamily="18" charset="-34"/>
              <a:cs typeface="Angsana New" pitchFamily="18" charset="-34"/>
            </a:rPr>
            <a:t>แบบยู</a:t>
          </a:r>
          <a:r>
            <a:rPr lang="th-TH" sz="2000" kern="1200" dirty="0" err="1">
              <a:latin typeface="Angsana New" pitchFamily="18" charset="-34"/>
              <a:cs typeface="Angsana New" pitchFamily="18" charset="-34"/>
            </a:rPr>
            <a:t>นิค</a:t>
          </a:r>
          <a:r>
            <a:rPr lang="th-TH" sz="2000" kern="1200" dirty="0">
              <a:latin typeface="Angsana New" pitchFamily="18" charset="-34"/>
              <a:cs typeface="Angsana New" pitchFamily="18" charset="-34"/>
            </a:rPr>
            <a:t>และการขาดแคลนแรงงาน </a:t>
          </a:r>
        </a:p>
      </dsp:txBody>
      <dsp:txXfrm rot="5400000">
        <a:off x="4215884" y="-528174"/>
        <a:ext cx="955807" cy="7328915"/>
      </dsp:txXfrm>
    </dsp:sp>
    <dsp:sp modelId="{36676B6C-5A75-4DD6-A003-11C0BAF8E601}">
      <dsp:nvSpPr>
        <dsp:cNvPr id="0" name=""/>
        <dsp:cNvSpPr/>
      </dsp:nvSpPr>
      <dsp:spPr>
        <a:xfrm rot="5400000">
          <a:off x="-220570" y="4205181"/>
          <a:ext cx="1470472" cy="102933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4</a:t>
          </a:r>
        </a:p>
      </dsp:txBody>
      <dsp:txXfrm rot="5400000">
        <a:off x="-220570" y="4205181"/>
        <a:ext cx="1470472" cy="1029330"/>
      </dsp:txXfrm>
    </dsp:sp>
    <dsp:sp modelId="{79A0BEB2-47FE-443A-9192-D6B527A94F98}">
      <dsp:nvSpPr>
        <dsp:cNvPr id="0" name=""/>
        <dsp:cNvSpPr/>
      </dsp:nvSpPr>
      <dsp:spPr>
        <a:xfrm rot="5400000">
          <a:off x="4215884" y="798056"/>
          <a:ext cx="955807" cy="7328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b="1" kern="1200" dirty="0">
              <a:latin typeface="Angsana New" pitchFamily="18" charset="-34"/>
              <a:cs typeface="Angsana New" pitchFamily="18" charset="-34"/>
            </a:rPr>
            <a:t>อุตสาหกรรมสะอาด </a:t>
          </a:r>
          <a:r>
            <a:rPr lang="th-TH" sz="2000" kern="1200" dirty="0">
              <a:latin typeface="Angsana New" pitchFamily="18" charset="-34"/>
              <a:cs typeface="Angsana New" pitchFamily="18" charset="-34"/>
            </a:rPr>
            <a:t>(</a:t>
          </a:r>
          <a:r>
            <a:rPr lang="en-US" sz="2000" kern="1200" dirty="0">
              <a:latin typeface="Angsana New" pitchFamily="18" charset="-34"/>
              <a:cs typeface="Angsana New" pitchFamily="18" charset="-34"/>
            </a:rPr>
            <a:t>GREEN INDUSTRY</a:t>
          </a:r>
          <a:r>
            <a:rPr lang="th-TH" sz="2000" kern="1200" dirty="0">
              <a:latin typeface="Angsana New" pitchFamily="18" charset="-34"/>
              <a:cs typeface="Angsana New" pitchFamily="18" charset="-34"/>
            </a:rPr>
            <a:t>) การให้ความสำคัญด้านสิ่งแวดล้อมจะเป็นปัจจัยพื้นฐานของสินค้าและอุตสาหกรรม เกี่ยวข้องกับข้อมูล การตรวจสอบย้อนกลับของผู้บริโภค</a:t>
          </a:r>
        </a:p>
      </dsp:txBody>
      <dsp:txXfrm rot="5400000">
        <a:off x="4215884" y="798056"/>
        <a:ext cx="955807" cy="73289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E181A1-BFFC-4E01-9A79-10BFE841833C}">
      <dsp:nvSpPr>
        <dsp:cNvPr id="0" name=""/>
        <dsp:cNvSpPr/>
      </dsp:nvSpPr>
      <dsp:spPr>
        <a:xfrm rot="5400000">
          <a:off x="-254021" y="256054"/>
          <a:ext cx="1764207" cy="125209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5</a:t>
          </a:r>
        </a:p>
      </dsp:txBody>
      <dsp:txXfrm rot="5400000">
        <a:off x="-254021" y="256054"/>
        <a:ext cx="1764207" cy="1252098"/>
      </dsp:txXfrm>
    </dsp:sp>
    <dsp:sp modelId="{9C1E44E4-2C73-4424-90D4-000B548E617D}">
      <dsp:nvSpPr>
        <dsp:cNvPr id="0" name=""/>
        <dsp:cNvSpPr/>
      </dsp:nvSpPr>
      <dsp:spPr>
        <a:xfrm rot="5400000">
          <a:off x="4193806" y="-2958336"/>
          <a:ext cx="1211646" cy="71283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>
              <a:latin typeface="Angsana New" pitchFamily="18" charset="-34"/>
              <a:cs typeface="Angsana New" pitchFamily="18" charset="-34"/>
            </a:rPr>
            <a:t>อุตสาหกรรมเพื่อสุขภาพ </a:t>
          </a:r>
          <a:r>
            <a:rPr lang="th-TH" sz="1800" b="0" kern="1200" dirty="0">
              <a:latin typeface="Angsana New" pitchFamily="18" charset="-34"/>
              <a:cs typeface="Angsana New" pitchFamily="18" charset="-34"/>
            </a:rPr>
            <a:t>(</a:t>
          </a:r>
          <a:r>
            <a:rPr lang="en-US" sz="1800" b="0" kern="1200" dirty="0">
              <a:latin typeface="Angsana New" pitchFamily="18" charset="-34"/>
              <a:cs typeface="Angsana New" pitchFamily="18" charset="-34"/>
            </a:rPr>
            <a:t>HEALTH CARE AGE</a:t>
          </a:r>
          <a:r>
            <a:rPr lang="th-TH" sz="1800" b="0" kern="1200" dirty="0">
              <a:latin typeface="Angsana New" pitchFamily="18" charset="-34"/>
              <a:cs typeface="Angsana New" pitchFamily="18" charset="-34"/>
            </a:rPr>
            <a:t>)</a:t>
          </a:r>
          <a:r>
            <a:rPr lang="th-TH" sz="1800" kern="1200" dirty="0">
              <a:latin typeface="Angsana New" pitchFamily="18" charset="-34"/>
              <a:cs typeface="Angsana New" pitchFamily="18" charset="-34"/>
            </a:rPr>
            <a:t>โลกแห่งอนาคตมนุษย์จะอายุยืนขึ้น โดยผู้บริโภคจะให้ความสำคัญต่ออาหารและสินค้าเพื่อสุขภาพ ความต้องการสินค้าที่ปลอดสารพิษจะก่อให้เกิดอุตสาหกรรมเพื่อสุขภาพ</a:t>
          </a:r>
        </a:p>
      </dsp:txBody>
      <dsp:txXfrm rot="5400000">
        <a:off x="4193806" y="-2958336"/>
        <a:ext cx="1211646" cy="7128318"/>
      </dsp:txXfrm>
    </dsp:sp>
    <dsp:sp modelId="{8110884A-383B-4613-A059-1F4A3B42683D}">
      <dsp:nvSpPr>
        <dsp:cNvPr id="0" name=""/>
        <dsp:cNvSpPr/>
      </dsp:nvSpPr>
      <dsp:spPr>
        <a:xfrm rot="5400000">
          <a:off x="-312530" y="1948926"/>
          <a:ext cx="1866074" cy="125209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6</a:t>
          </a:r>
        </a:p>
      </dsp:txBody>
      <dsp:txXfrm rot="5400000">
        <a:off x="-312530" y="1948926"/>
        <a:ext cx="1866074" cy="1252098"/>
      </dsp:txXfrm>
    </dsp:sp>
    <dsp:sp modelId="{820903D0-37D2-4474-9C1A-E9CF6E17CC8C}">
      <dsp:nvSpPr>
        <dsp:cNvPr id="0" name=""/>
        <dsp:cNvSpPr/>
      </dsp:nvSpPr>
      <dsp:spPr>
        <a:xfrm rot="5400000">
          <a:off x="4108662" y="-1165997"/>
          <a:ext cx="1409647" cy="70894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>
              <a:latin typeface="Angsana New" pitchFamily="18" charset="-34"/>
              <a:cs typeface="Angsana New" pitchFamily="18" charset="-34"/>
            </a:rPr>
            <a:t>อุตสาหกรรมเชื่อมโยงอวกาศและดาวเทียม </a:t>
          </a:r>
          <a:r>
            <a:rPr lang="th-TH" sz="1800" b="0" kern="1200" dirty="0">
              <a:latin typeface="Angsana New" pitchFamily="18" charset="-34"/>
              <a:cs typeface="Angsana New" pitchFamily="18" charset="-34"/>
            </a:rPr>
            <a:t>(</a:t>
          </a:r>
          <a:r>
            <a:rPr lang="en-US" sz="1800" b="0" kern="1200" dirty="0">
              <a:latin typeface="Angsana New" pitchFamily="18" charset="-34"/>
              <a:cs typeface="Angsana New" pitchFamily="18" charset="-34"/>
            </a:rPr>
            <a:t>SPACE &amp; SATELLITE)</a:t>
          </a:r>
          <a:r>
            <a:rPr lang="th-TH" sz="1800" b="0" kern="1200" dirty="0">
              <a:latin typeface="Angsana New" pitchFamily="18" charset="-34"/>
              <a:cs typeface="Angsana New" pitchFamily="18" charset="-34"/>
            </a:rPr>
            <a:t> อุตสาหกรรมในอนาคตจะเกี่ยวข้องกับอุตสาหกรรมอวกาศเชิงพาณิชย์ การใช้ประโยชน์จากความก้าวหน้าดาวเทียมและอวกาศ จะเข้ามาสู่อุตสาหกรรมมากกว่าที่เป็นอยู่ในปัจจุบัน</a:t>
          </a:r>
          <a:endParaRPr lang="th-TH" sz="1800" kern="1200" dirty="0">
            <a:latin typeface="Angsana New" pitchFamily="18" charset="-34"/>
            <a:cs typeface="Angsana New" pitchFamily="18" charset="-34"/>
          </a:endParaRPr>
        </a:p>
      </dsp:txBody>
      <dsp:txXfrm rot="5400000">
        <a:off x="4108662" y="-1165997"/>
        <a:ext cx="1409647" cy="7089447"/>
      </dsp:txXfrm>
    </dsp:sp>
    <dsp:sp modelId="{EE3A487D-4E63-4925-9F76-631245AE217D}">
      <dsp:nvSpPr>
        <dsp:cNvPr id="0" name=""/>
        <dsp:cNvSpPr/>
      </dsp:nvSpPr>
      <dsp:spPr>
        <a:xfrm rot="5400000">
          <a:off x="-357432" y="3764380"/>
          <a:ext cx="2034535" cy="125209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7</a:t>
          </a:r>
        </a:p>
      </dsp:txBody>
      <dsp:txXfrm rot="5400000">
        <a:off x="-357432" y="3764380"/>
        <a:ext cx="2034535" cy="1252098"/>
      </dsp:txXfrm>
    </dsp:sp>
    <dsp:sp modelId="{AB39BBB9-024F-41E1-B21D-913B1145149E}">
      <dsp:nvSpPr>
        <dsp:cNvPr id="0" name=""/>
        <dsp:cNvSpPr/>
      </dsp:nvSpPr>
      <dsp:spPr>
        <a:xfrm rot="5400000">
          <a:off x="4213016" y="644229"/>
          <a:ext cx="1202077" cy="70564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smtClean="0">
              <a:latin typeface="Angsana New" pitchFamily="18" charset="-34"/>
              <a:cs typeface="Angsana New" pitchFamily="18" charset="-34"/>
            </a:rPr>
            <a:t>อุตสาหกรรมชีวภาพ </a:t>
          </a:r>
          <a:r>
            <a:rPr lang="th-TH" sz="1800" b="0" kern="1200" smtClean="0">
              <a:latin typeface="Angsana New" pitchFamily="18" charset="-34"/>
              <a:cs typeface="Angsana New" pitchFamily="18" charset="-34"/>
            </a:rPr>
            <a:t>(</a:t>
          </a:r>
          <a:r>
            <a:rPr lang="en-US" sz="1800" b="0" kern="1200" smtClean="0">
              <a:latin typeface="Angsana New" pitchFamily="18" charset="-34"/>
              <a:cs typeface="Angsana New" pitchFamily="18" charset="-34"/>
            </a:rPr>
            <a:t>BIO-TECH</a:t>
          </a:r>
          <a:r>
            <a:rPr lang="th-TH" sz="1800" b="0" kern="120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1800" b="0" kern="1200" smtClean="0">
              <a:latin typeface="Angsana New" pitchFamily="18" charset="-34"/>
              <a:cs typeface="Angsana New" pitchFamily="18" charset="-34"/>
            </a:rPr>
            <a:t>INDUSTRIAL</a:t>
          </a:r>
          <a:r>
            <a:rPr lang="th-TH" sz="1800" b="0" kern="1200" smtClean="0">
              <a:latin typeface="Angsana New" pitchFamily="18" charset="-34"/>
              <a:cs typeface="Angsana New" pitchFamily="18" charset="-34"/>
            </a:rPr>
            <a:t>) </a:t>
          </a:r>
          <a:r>
            <a:rPr lang="th-TH" sz="1800" kern="1200" smtClean="0">
              <a:latin typeface="Angsana New" pitchFamily="18" charset="-34"/>
              <a:cs typeface="Angsana New" pitchFamily="18" charset="-34"/>
            </a:rPr>
            <a:t>โดยเฉพาะบรรจุภัณฑ์และวัสดุสิ้นเปลืองต่างๆ สำหรับประเทศไทยอุตสาหกรรมไบโอ-พลาสติก (</a:t>
          </a:r>
          <a:r>
            <a:rPr lang="en-US" sz="1800" kern="1200" smtClean="0">
              <a:latin typeface="Angsana New" pitchFamily="18" charset="-34"/>
              <a:cs typeface="Angsana New" pitchFamily="18" charset="-34"/>
            </a:rPr>
            <a:t>BIO-PLASSTIC</a:t>
          </a:r>
          <a:r>
            <a:rPr lang="th-TH" sz="1800" kern="1200" smtClean="0">
              <a:latin typeface="Angsana New" pitchFamily="18" charset="-34"/>
              <a:cs typeface="Angsana New" pitchFamily="18" charset="-34"/>
            </a:rPr>
            <a:t>) จะเป็นโอกาสเพราะเป็นแหล่งวัตถุดิบ เช่น อ้อย มันสำปะหลัง ข้าว ปาล์มน้ำมัน ฯลฯ </a:t>
          </a:r>
          <a:endParaRPr lang="th-TH" sz="1800" kern="1200" dirty="0">
            <a:latin typeface="Angsana New" pitchFamily="18" charset="-34"/>
            <a:cs typeface="Angsana New" pitchFamily="18" charset="-34"/>
          </a:endParaRPr>
        </a:p>
      </dsp:txBody>
      <dsp:txXfrm rot="5400000">
        <a:off x="4213016" y="644229"/>
        <a:ext cx="1202077" cy="70564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59CF08-330B-4866-8E3E-FFC4AE38C157}">
      <dsp:nvSpPr>
        <dsp:cNvPr id="0" name=""/>
        <dsp:cNvSpPr/>
      </dsp:nvSpPr>
      <dsp:spPr>
        <a:xfrm>
          <a:off x="0" y="622"/>
          <a:ext cx="8215370" cy="6391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Angsana New" pitchFamily="18" charset="-34"/>
              <a:cs typeface="Angsana New" pitchFamily="18" charset="-34"/>
            </a:rPr>
            <a:t>1. </a:t>
          </a:r>
          <a:r>
            <a:rPr lang="en-US" sz="2000" b="1" kern="1200" dirty="0" smtClean="0">
              <a:latin typeface="Angsana New" pitchFamily="18" charset="-34"/>
              <a:cs typeface="Angsana New" pitchFamily="18" charset="-34"/>
            </a:rPr>
            <a:t>Awareness &amp; Vision 4.0 </a:t>
          </a:r>
          <a:r>
            <a:rPr lang="th-TH" sz="2000" b="0" kern="1200" dirty="0" smtClean="0">
              <a:latin typeface="Angsana New" pitchFamily="18" charset="-34"/>
              <a:cs typeface="Angsana New" pitchFamily="18" charset="-34"/>
            </a:rPr>
            <a:t>ผู้ประกอบการและผู้บริหารระดับสูงเป็นกลุ่มแรกที่จะต้องตระหนักรู้-วิสัยทัศน์ใหม่</a:t>
          </a:r>
          <a:endParaRPr lang="th-TH" sz="2000" kern="1200" dirty="0">
            <a:latin typeface="Angsana New" pitchFamily="18" charset="-34"/>
            <a:cs typeface="Angsana New" pitchFamily="18" charset="-34"/>
          </a:endParaRPr>
        </a:p>
      </dsp:txBody>
      <dsp:txXfrm>
        <a:off x="0" y="622"/>
        <a:ext cx="8215370" cy="639165"/>
      </dsp:txXfrm>
    </dsp:sp>
    <dsp:sp modelId="{B8CA3B40-5323-4424-B985-C42AF6BF3254}">
      <dsp:nvSpPr>
        <dsp:cNvPr id="0" name=""/>
        <dsp:cNvSpPr/>
      </dsp:nvSpPr>
      <dsp:spPr>
        <a:xfrm>
          <a:off x="0" y="654131"/>
          <a:ext cx="8215370" cy="6391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Angsana New" pitchFamily="18" charset="-34"/>
              <a:cs typeface="Angsana New" pitchFamily="18" charset="-34"/>
            </a:rPr>
            <a:t>2. </a:t>
          </a:r>
          <a:r>
            <a:rPr lang="en-US" sz="2000" b="1" kern="1200" dirty="0" smtClean="0">
              <a:latin typeface="Angsana New" pitchFamily="18" charset="-34"/>
              <a:cs typeface="Angsana New" pitchFamily="18" charset="-34"/>
            </a:rPr>
            <a:t>New Context Business Change &amp; Fast </a:t>
          </a:r>
          <a:r>
            <a:rPr lang="th-TH" sz="2000" b="0" kern="1200" dirty="0" smtClean="0">
              <a:latin typeface="Angsana New" pitchFamily="18" charset="-34"/>
              <a:cs typeface="Angsana New" pitchFamily="18" charset="-34"/>
            </a:rPr>
            <a:t>การเปลี่ยนบริบทใหม่ของรูปแบบการค้า-อุตสาหกรรม ประสบการณ์ในอดีตอาจใช้ไม่ได้ผลในอนาคต</a:t>
          </a:r>
          <a:endParaRPr lang="th-TH" sz="2000" kern="1200" dirty="0">
            <a:latin typeface="Angsana New" pitchFamily="18" charset="-34"/>
            <a:cs typeface="Angsana New" pitchFamily="18" charset="-34"/>
          </a:endParaRPr>
        </a:p>
      </dsp:txBody>
      <dsp:txXfrm>
        <a:off x="0" y="654131"/>
        <a:ext cx="8215370" cy="639165"/>
      </dsp:txXfrm>
    </dsp:sp>
    <dsp:sp modelId="{6DE64572-69E9-4374-9AEE-CB7F2B5696D4}">
      <dsp:nvSpPr>
        <dsp:cNvPr id="0" name=""/>
        <dsp:cNvSpPr/>
      </dsp:nvSpPr>
      <dsp:spPr>
        <a:xfrm>
          <a:off x="0" y="1307640"/>
          <a:ext cx="8215370" cy="6391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Angsana New" pitchFamily="18" charset="-34"/>
              <a:cs typeface="Angsana New" pitchFamily="18" charset="-34"/>
            </a:rPr>
            <a:t>3. </a:t>
          </a:r>
          <a:r>
            <a:rPr lang="en-US" sz="2000" b="1" kern="1200" dirty="0" smtClean="0">
              <a:latin typeface="Angsana New" pitchFamily="18" charset="-34"/>
              <a:cs typeface="Angsana New" pitchFamily="18" charset="-34"/>
            </a:rPr>
            <a:t>Effect &amp; Crash </a:t>
          </a:r>
          <a:r>
            <a:rPr lang="th-TH" sz="2000" b="0" kern="1200" dirty="0" smtClean="0">
              <a:latin typeface="Angsana New" pitchFamily="18" charset="-34"/>
              <a:cs typeface="Angsana New" pitchFamily="18" charset="-34"/>
            </a:rPr>
            <a:t>ผลกระทบประเมินผลกระทบที่มีต่อธุรกิจโดยต้องมีระบบการกระจายข้อมูลให้กับพนักงานในระดับ</a:t>
          </a:r>
          <a:br>
            <a:rPr lang="th-TH" sz="2000" b="0" kern="1200" dirty="0" smtClean="0">
              <a:latin typeface="Angsana New" pitchFamily="18" charset="-34"/>
              <a:cs typeface="Angsana New" pitchFamily="18" charset="-34"/>
            </a:rPr>
          </a:br>
          <a:r>
            <a:rPr lang="th-TH" sz="2000" b="0" kern="1200" dirty="0" smtClean="0">
              <a:latin typeface="Angsana New" pitchFamily="18" charset="-34"/>
              <a:cs typeface="Angsana New" pitchFamily="18" charset="-34"/>
            </a:rPr>
            <a:t>    ที่เหมาะสม</a:t>
          </a:r>
          <a:endParaRPr lang="th-TH" sz="2000" kern="1200" dirty="0">
            <a:latin typeface="Angsana New" pitchFamily="18" charset="-34"/>
            <a:cs typeface="Angsana New" pitchFamily="18" charset="-34"/>
          </a:endParaRPr>
        </a:p>
      </dsp:txBody>
      <dsp:txXfrm>
        <a:off x="0" y="1307640"/>
        <a:ext cx="8215370" cy="639165"/>
      </dsp:txXfrm>
    </dsp:sp>
    <dsp:sp modelId="{AE2A49A2-2151-456E-892A-09719D771866}">
      <dsp:nvSpPr>
        <dsp:cNvPr id="0" name=""/>
        <dsp:cNvSpPr/>
      </dsp:nvSpPr>
      <dsp:spPr>
        <a:xfrm>
          <a:off x="0" y="1961149"/>
          <a:ext cx="8215370" cy="6391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kern="1200" dirty="0">
              <a:latin typeface="Angsana New" pitchFamily="18" charset="-34"/>
              <a:cs typeface="Angsana New" pitchFamily="18" charset="-34"/>
            </a:rPr>
            <a:t>4. </a:t>
          </a:r>
          <a:r>
            <a:rPr lang="en-US" sz="2000" b="1" kern="1200" dirty="0" smtClean="0">
              <a:latin typeface="Angsana New" pitchFamily="18" charset="-34"/>
              <a:cs typeface="Angsana New" pitchFamily="18" charset="-34"/>
            </a:rPr>
            <a:t>SWOT Analysis </a:t>
          </a:r>
          <a:r>
            <a:rPr lang="th-TH" sz="2000" b="0" kern="1200" dirty="0" smtClean="0">
              <a:latin typeface="Angsana New" pitchFamily="18" charset="-34"/>
              <a:cs typeface="Angsana New" pitchFamily="18" charset="-34"/>
            </a:rPr>
            <a:t>การจัดทำวิเคราะห์ประเมินจุดแข็ง-จุดอ่อน-โอกาส-ภัยคุกคาม ทั้งกับลูกค้า-</a:t>
          </a:r>
          <a:r>
            <a:rPr lang="th-TH" sz="2000" b="0" kern="1200" dirty="0" err="1" smtClean="0">
              <a:latin typeface="Angsana New" pitchFamily="18" charset="-34"/>
              <a:cs typeface="Angsana New" pitchFamily="18" charset="-34"/>
            </a:rPr>
            <a:t>ซัพ</a:t>
          </a:r>
          <a:r>
            <a:rPr lang="th-TH" sz="2000" b="0" kern="1200" dirty="0" smtClean="0">
              <a:latin typeface="Angsana New" pitchFamily="18" charset="-34"/>
              <a:cs typeface="Angsana New" pitchFamily="18" charset="-34"/>
            </a:rPr>
            <a:t>พลาย</a:t>
          </a:r>
          <a:r>
            <a:rPr lang="th-TH" sz="2000" b="0" kern="1200" dirty="0" err="1" smtClean="0">
              <a:latin typeface="Angsana New" pitchFamily="18" charset="-34"/>
              <a:cs typeface="Angsana New" pitchFamily="18" charset="-34"/>
            </a:rPr>
            <a:t>เออร์</a:t>
          </a:r>
          <a:r>
            <a:rPr lang="th-TH" sz="2000" b="0" kern="1200" dirty="0" smtClean="0">
              <a:latin typeface="Angsana New" pitchFamily="18" charset="-34"/>
              <a:cs typeface="Angsana New" pitchFamily="18" charset="-34"/>
            </a:rPr>
            <a:t> และ</a:t>
          </a:r>
          <a:br>
            <a:rPr lang="th-TH" sz="2000" b="0" kern="1200" dirty="0" smtClean="0">
              <a:latin typeface="Angsana New" pitchFamily="18" charset="-34"/>
              <a:cs typeface="Angsana New" pitchFamily="18" charset="-34"/>
            </a:rPr>
          </a:br>
          <a:r>
            <a:rPr lang="th-TH" sz="2000" b="0" kern="1200" dirty="0" smtClean="0">
              <a:latin typeface="Angsana New" pitchFamily="18" charset="-34"/>
              <a:cs typeface="Angsana New" pitchFamily="18" charset="-34"/>
            </a:rPr>
            <a:t>    ภายในองค์กร</a:t>
          </a:r>
          <a:endParaRPr lang="th-TH" sz="2000" kern="1200" dirty="0">
            <a:latin typeface="Angsana New" pitchFamily="18" charset="-34"/>
            <a:cs typeface="Angsana New" pitchFamily="18" charset="-34"/>
          </a:endParaRPr>
        </a:p>
      </dsp:txBody>
      <dsp:txXfrm>
        <a:off x="0" y="1961149"/>
        <a:ext cx="8215370" cy="639165"/>
      </dsp:txXfrm>
    </dsp:sp>
    <dsp:sp modelId="{2D8D3DFC-7994-41C8-86AF-03691A864AD5}">
      <dsp:nvSpPr>
        <dsp:cNvPr id="0" name=""/>
        <dsp:cNvSpPr/>
      </dsp:nvSpPr>
      <dsp:spPr>
        <a:xfrm>
          <a:off x="0" y="2614658"/>
          <a:ext cx="8215370" cy="6391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Angsana New" pitchFamily="18" charset="-34"/>
              <a:cs typeface="Angsana New" pitchFamily="18" charset="-34"/>
            </a:rPr>
            <a:t>5. </a:t>
          </a:r>
          <a:r>
            <a:rPr lang="en-US" sz="2000" b="1" kern="1200" dirty="0" smtClean="0">
              <a:latin typeface="Angsana New" pitchFamily="18" charset="-34"/>
              <a:cs typeface="Angsana New" pitchFamily="18" charset="-34"/>
            </a:rPr>
            <a:t>Strategy &amp; Business Plan 4.0 </a:t>
          </a:r>
          <a:r>
            <a:rPr lang="th-TH" sz="2000" b="0" kern="1200" dirty="0" smtClean="0">
              <a:latin typeface="Angsana New" pitchFamily="18" charset="-34"/>
              <a:cs typeface="Angsana New" pitchFamily="18" charset="-34"/>
            </a:rPr>
            <a:t>จัดทำยุทธศาสตร์และแผนธุรกิจเพื่อให้องค์กรเข้าถึงโอกาสการเปลี่ยนแปลง</a:t>
          </a:r>
          <a:endParaRPr lang="th-TH" sz="2000" kern="1200" dirty="0">
            <a:latin typeface="Angsana New" pitchFamily="18" charset="-34"/>
            <a:cs typeface="Angsana New" pitchFamily="18" charset="-34"/>
          </a:endParaRPr>
        </a:p>
      </dsp:txBody>
      <dsp:txXfrm>
        <a:off x="0" y="2614658"/>
        <a:ext cx="8215370" cy="639165"/>
      </dsp:txXfrm>
    </dsp:sp>
    <dsp:sp modelId="{6BD2942D-16F6-4972-93FE-53DD1709F003}">
      <dsp:nvSpPr>
        <dsp:cNvPr id="0" name=""/>
        <dsp:cNvSpPr/>
      </dsp:nvSpPr>
      <dsp:spPr>
        <a:xfrm>
          <a:off x="0" y="3268167"/>
          <a:ext cx="8215370" cy="6391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Angsana New" pitchFamily="18" charset="-34"/>
              <a:cs typeface="Angsana New" pitchFamily="18" charset="-34"/>
            </a:rPr>
            <a:t>6. </a:t>
          </a:r>
          <a:r>
            <a:rPr lang="en-US" sz="2000" b="1" kern="1200" dirty="0" smtClean="0">
              <a:latin typeface="Angsana New" pitchFamily="18" charset="-34"/>
              <a:cs typeface="Angsana New" pitchFamily="18" charset="-34"/>
            </a:rPr>
            <a:t>Opportunities or Disaster </a:t>
          </a:r>
          <a:r>
            <a:rPr lang="th-TH" sz="2000" b="0" kern="1200" dirty="0" smtClean="0">
              <a:latin typeface="Angsana New" pitchFamily="18" charset="-34"/>
              <a:cs typeface="Angsana New" pitchFamily="18" charset="-34"/>
            </a:rPr>
            <a:t>ไทยแลนด์และอุตสาหกรรม 4.0 เป็นทั้งโอกาสของบางธุรกิจและหายนะของบางธุรกิจ</a:t>
          </a:r>
          <a:r>
            <a:rPr lang="en-US" sz="2000" b="1" kern="1200" dirty="0" smtClean="0">
              <a:latin typeface="Angsana New" pitchFamily="18" charset="-34"/>
              <a:cs typeface="Angsana New" pitchFamily="18" charset="-34"/>
            </a:rPr>
            <a:t> </a:t>
          </a:r>
          <a:endParaRPr lang="th-TH" sz="2000" kern="1200" dirty="0">
            <a:latin typeface="Angsana New" pitchFamily="18" charset="-34"/>
            <a:cs typeface="Angsana New" pitchFamily="18" charset="-34"/>
          </a:endParaRPr>
        </a:p>
      </dsp:txBody>
      <dsp:txXfrm>
        <a:off x="0" y="3268167"/>
        <a:ext cx="8215370" cy="639165"/>
      </dsp:txXfrm>
    </dsp:sp>
    <dsp:sp modelId="{A62BC417-99AA-47F4-80CB-95720C4CBE8F}">
      <dsp:nvSpPr>
        <dsp:cNvPr id="0" name=""/>
        <dsp:cNvSpPr/>
      </dsp:nvSpPr>
      <dsp:spPr>
        <a:xfrm>
          <a:off x="0" y="3921677"/>
          <a:ext cx="8215370" cy="6391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Angsana New" pitchFamily="18" charset="-34"/>
              <a:cs typeface="Angsana New" pitchFamily="18" charset="-34"/>
            </a:rPr>
            <a:t>7. </a:t>
          </a:r>
          <a:r>
            <a:rPr lang="en-US" sz="2000" b="1" kern="1200" dirty="0" smtClean="0">
              <a:latin typeface="Angsana New" pitchFamily="18" charset="-34"/>
              <a:cs typeface="Angsana New" pitchFamily="18" charset="-34"/>
            </a:rPr>
            <a:t>Change &amp; Conform</a:t>
          </a:r>
          <a:r>
            <a:rPr lang="th-TH" sz="2000" b="1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th-TH" sz="2000" b="0" kern="1200" dirty="0" smtClean="0">
              <a:latin typeface="Angsana New" pitchFamily="18" charset="-34"/>
              <a:cs typeface="Angsana New" pitchFamily="18" charset="-34"/>
            </a:rPr>
            <a:t>การเปลี่ยนแปลงองค์กรแบบยกเครื่องให้ธุรกิจยังอยู่รอดในโลกใหม่ทางธุรกิจ </a:t>
          </a:r>
          <a:endParaRPr lang="th-TH" sz="2000" b="0" kern="1200" dirty="0">
            <a:latin typeface="Angsana New" pitchFamily="18" charset="-34"/>
            <a:cs typeface="Angsana New" pitchFamily="18" charset="-34"/>
          </a:endParaRPr>
        </a:p>
      </dsp:txBody>
      <dsp:txXfrm>
        <a:off x="0" y="3921677"/>
        <a:ext cx="8215370" cy="639165"/>
      </dsp:txXfrm>
    </dsp:sp>
    <dsp:sp modelId="{21A5619B-D058-484D-B0B3-EE6A776AF543}">
      <dsp:nvSpPr>
        <dsp:cNvPr id="0" name=""/>
        <dsp:cNvSpPr/>
      </dsp:nvSpPr>
      <dsp:spPr>
        <a:xfrm>
          <a:off x="0" y="4575186"/>
          <a:ext cx="8215370" cy="6391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Angsana New" pitchFamily="18" charset="-34"/>
              <a:cs typeface="Angsana New" pitchFamily="18" charset="-34"/>
            </a:rPr>
            <a:t>8. </a:t>
          </a:r>
          <a:r>
            <a:rPr lang="en-US" sz="2000" b="1" kern="1200" smtClean="0">
              <a:latin typeface="Angsana New" pitchFamily="18" charset="-34"/>
              <a:cs typeface="Angsana New" pitchFamily="18" charset="-34"/>
            </a:rPr>
            <a:t>People </a:t>
          </a:r>
          <a:r>
            <a:rPr lang="en-US" sz="2000" b="1" kern="1200" smtClean="0">
              <a:latin typeface="Angsana New" pitchFamily="18" charset="-34"/>
              <a:cs typeface="Angsana New" pitchFamily="18" charset="-34"/>
            </a:rPr>
            <a:t>are </a:t>
          </a:r>
          <a:r>
            <a:rPr lang="en-US" sz="2000" b="1" kern="1200" dirty="0" smtClean="0">
              <a:latin typeface="Angsana New" pitchFamily="18" charset="-34"/>
              <a:cs typeface="Angsana New" pitchFamily="18" charset="-34"/>
            </a:rPr>
            <a:t>Core Success </a:t>
          </a:r>
          <a:r>
            <a:rPr lang="th-TH" sz="2000" b="0" kern="1200" dirty="0" smtClean="0">
              <a:latin typeface="Angsana New" pitchFamily="18" charset="-34"/>
              <a:cs typeface="Angsana New" pitchFamily="18" charset="-34"/>
            </a:rPr>
            <a:t>คนคือหัวใจของความสำเร็จ</a:t>
          </a:r>
          <a:r>
            <a:rPr lang="en-US" sz="2000" b="1" kern="1200" dirty="0" smtClean="0">
              <a:latin typeface="Angsana New" pitchFamily="18" charset="-34"/>
              <a:cs typeface="Angsana New" pitchFamily="18" charset="-34"/>
            </a:rPr>
            <a:t> </a:t>
          </a:r>
          <a:endParaRPr lang="en-US" sz="2000" kern="1200" dirty="0">
            <a:latin typeface="Angsana New" pitchFamily="18" charset="-34"/>
            <a:cs typeface="Angsana New" pitchFamily="18" charset="-34"/>
          </a:endParaRPr>
        </a:p>
      </dsp:txBody>
      <dsp:txXfrm>
        <a:off x="0" y="4575186"/>
        <a:ext cx="8215370" cy="6391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011613-919E-4764-A107-774EBB11A14D}">
      <dsp:nvSpPr>
        <dsp:cNvPr id="0" name=""/>
        <dsp:cNvSpPr/>
      </dsp:nvSpPr>
      <dsp:spPr>
        <a:xfrm rot="10800000">
          <a:off x="1630474" y="117593"/>
          <a:ext cx="5938262" cy="81469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679" tIns="57150" rIns="10668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>
              <a:latin typeface="Angsana New" pitchFamily="18" charset="-34"/>
              <a:cs typeface="Angsana New" pitchFamily="18" charset="-34"/>
            </a:rPr>
            <a:t>การเข้าสู่อุตสาหกรรมใหม่เป็นวิสัยทัศน์ธุรกิจระยะยาว </a:t>
          </a:r>
          <a:r>
            <a:rPr lang="th-TH" sz="1500" b="0" kern="1200" dirty="0" smtClean="0">
              <a:latin typeface="Angsana New" pitchFamily="18" charset="-34"/>
              <a:cs typeface="Angsana New" pitchFamily="18" charset="-34"/>
            </a:rPr>
            <a:t>เกี่ยวข้องกับศักยภาพและการเพิ่มขีดความสามารถในการแข่งขัน</a:t>
          </a:r>
          <a:endParaRPr lang="th-TH" sz="1500" b="0" kern="1200" dirty="0">
            <a:latin typeface="Angsana New" pitchFamily="18" charset="-34"/>
            <a:cs typeface="Angsana New" pitchFamily="18" charset="-34"/>
          </a:endParaRPr>
        </a:p>
      </dsp:txBody>
      <dsp:txXfrm rot="10800000">
        <a:off x="1630474" y="117593"/>
        <a:ext cx="5938262" cy="814690"/>
      </dsp:txXfrm>
    </dsp:sp>
    <dsp:sp modelId="{5EDFC204-A0FD-4E1E-B6CD-9707C867EC54}">
      <dsp:nvSpPr>
        <dsp:cNvPr id="0" name=""/>
        <dsp:cNvSpPr/>
      </dsp:nvSpPr>
      <dsp:spPr>
        <a:xfrm>
          <a:off x="1344816" y="231411"/>
          <a:ext cx="538987" cy="5389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82DA5-8A70-4316-A3A7-A0AD4C083E0E}">
      <dsp:nvSpPr>
        <dsp:cNvPr id="0" name=""/>
        <dsp:cNvSpPr/>
      </dsp:nvSpPr>
      <dsp:spPr>
        <a:xfrm rot="10800000">
          <a:off x="1654168" y="2159747"/>
          <a:ext cx="5938262" cy="87515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679" tIns="57150" rIns="10668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>
              <a:latin typeface="Angsana New" pitchFamily="18" charset="-34"/>
              <a:cs typeface="Angsana New" pitchFamily="18" charset="-34"/>
            </a:rPr>
            <a:t>การนำเข้าเทคโนโลยีใหม่ไม่มีสูตรสำเร็จ</a:t>
          </a:r>
          <a:r>
            <a:rPr lang="th-TH" sz="1500" kern="1200" dirty="0">
              <a:latin typeface="Angsana New" pitchFamily="18" charset="-34"/>
              <a:cs typeface="Angsana New" pitchFamily="18" charset="-34"/>
            </a:rPr>
            <a:t> เทคโนโลยีชั้นสูงล้วนเริ่มต้นจากประเทศที่พัฒนาแล้วซึ่งเป็นเจ้าของสิทธิบัตร </a:t>
          </a:r>
        </a:p>
      </dsp:txBody>
      <dsp:txXfrm rot="10800000">
        <a:off x="1654168" y="2159747"/>
        <a:ext cx="5938262" cy="875154"/>
      </dsp:txXfrm>
    </dsp:sp>
    <dsp:sp modelId="{43657E95-5814-4C5F-BFCB-B18D03C1BD6E}">
      <dsp:nvSpPr>
        <dsp:cNvPr id="0" name=""/>
        <dsp:cNvSpPr/>
      </dsp:nvSpPr>
      <dsp:spPr>
        <a:xfrm>
          <a:off x="1344816" y="2327897"/>
          <a:ext cx="538987" cy="55126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F2B2C-5E11-44CE-A8CE-110987187C28}">
      <dsp:nvSpPr>
        <dsp:cNvPr id="0" name=""/>
        <dsp:cNvSpPr/>
      </dsp:nvSpPr>
      <dsp:spPr>
        <a:xfrm rot="10800000">
          <a:off x="1654168" y="1080719"/>
          <a:ext cx="5938262" cy="99098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679" tIns="57150" rIns="10668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>
              <a:latin typeface="Angsana New" pitchFamily="18" charset="-34"/>
              <a:cs typeface="Angsana New" pitchFamily="18" charset="-34"/>
            </a:rPr>
            <a:t>การปรับโครงสร้างองค์กรให้สอดคล้องกับแต่ละช่วงของการเปลี่ยนแปลง การเปลี่ยนแปลงไม่เกิดในชั่วข้ามคืน ประเด็นสำคัญเกี่ยวข้องกับการปรับเปลี่ยนโครงสร้างองค์กรทั้งเสริมจุดแข็งและแก้ปัญหาจุดด้อย </a:t>
          </a:r>
          <a:r>
            <a:rPr lang="th-TH" sz="1500" kern="1200" dirty="0">
              <a:latin typeface="Angsana New" pitchFamily="18" charset="-34"/>
              <a:cs typeface="Angsana New" pitchFamily="18" charset="-34"/>
            </a:rPr>
            <a:t>เพื่อให้ยังคงมีความสามารถในการแข่งขันในแต่ละช่วงเวลาของการเปลี่ยนแปลง</a:t>
          </a:r>
        </a:p>
      </dsp:txBody>
      <dsp:txXfrm rot="10800000">
        <a:off x="1654168" y="1080719"/>
        <a:ext cx="5938262" cy="990983"/>
      </dsp:txXfrm>
    </dsp:sp>
    <dsp:sp modelId="{42A522DE-676F-4F5B-BB99-D0D91CA8D4B5}">
      <dsp:nvSpPr>
        <dsp:cNvPr id="0" name=""/>
        <dsp:cNvSpPr/>
      </dsp:nvSpPr>
      <dsp:spPr>
        <a:xfrm>
          <a:off x="1344816" y="1327796"/>
          <a:ext cx="538987" cy="5389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56F82-9F4B-4B7D-B17C-F456DBBCB677}">
      <dsp:nvSpPr>
        <dsp:cNvPr id="0" name=""/>
        <dsp:cNvSpPr/>
      </dsp:nvSpPr>
      <dsp:spPr>
        <a:xfrm rot="10800000">
          <a:off x="1630474" y="3143273"/>
          <a:ext cx="5938262" cy="10374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679" tIns="57150" rIns="10668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>
              <a:latin typeface="Angsana New" pitchFamily="18" charset="-34"/>
              <a:cs typeface="Angsana New" pitchFamily="18" charset="-34"/>
            </a:rPr>
            <a:t>เลือกเทคโนโลยีที่เหมาะสมในเวลาที่เหมาะสม การนำเข้าเทคโนโลยีล้ำยุคมีต้นทุนสูง</a:t>
          </a:r>
          <a:r>
            <a:rPr lang="th-TH" sz="1500" kern="1200" dirty="0">
              <a:latin typeface="Angsana New" pitchFamily="18" charset="-34"/>
              <a:cs typeface="Angsana New" pitchFamily="18" charset="-34"/>
            </a:rPr>
            <a:t> </a:t>
          </a:r>
          <a:r>
            <a:rPr lang="th-TH" sz="1500" b="1" kern="1200" dirty="0">
              <a:latin typeface="Angsana New" pitchFamily="18" charset="-34"/>
              <a:cs typeface="Angsana New" pitchFamily="18" charset="-34"/>
            </a:rPr>
            <a:t>หากลงทุนเร็วไปขณะที่ตลาดยังไม่ตอบสนองอาจเกินความจำเป็นไม่คุ้มค่าและมีภาระของต้นทุนเงิน</a:t>
          </a:r>
          <a:r>
            <a:rPr lang="th-TH" sz="1500" kern="1200" dirty="0">
              <a:latin typeface="Angsana New" pitchFamily="18" charset="-34"/>
              <a:cs typeface="Angsana New" pitchFamily="18" charset="-34"/>
            </a:rPr>
            <a:t> อีกทั้งเทคโนโลยีในช่วงการเปลี่ยนถ่ายอาจยังไม่นิ่งมีการเปลี่ยนแปลงที่เร็วจึงควรเลือกที่เหมาะสมกับการแข่งขันและเหมาะสมกับแต่ละช่วงเวลา</a:t>
          </a:r>
        </a:p>
      </dsp:txBody>
      <dsp:txXfrm rot="10800000">
        <a:off x="1630474" y="3143273"/>
        <a:ext cx="5938262" cy="1037433"/>
      </dsp:txXfrm>
    </dsp:sp>
    <dsp:sp modelId="{F46CCA48-B806-41A9-A052-93F306D1E90E}">
      <dsp:nvSpPr>
        <dsp:cNvPr id="0" name=""/>
        <dsp:cNvSpPr/>
      </dsp:nvSpPr>
      <dsp:spPr>
        <a:xfrm>
          <a:off x="1344816" y="3364204"/>
          <a:ext cx="538987" cy="5389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5FD97-04B1-4893-82E3-63E91925DFF6}">
      <dsp:nvSpPr>
        <dsp:cNvPr id="0" name=""/>
        <dsp:cNvSpPr/>
      </dsp:nvSpPr>
      <dsp:spPr>
        <a:xfrm rot="10800000">
          <a:off x="1654168" y="5214973"/>
          <a:ext cx="5938262" cy="70977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679" tIns="57150" rIns="10668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 smtClean="0">
              <a:latin typeface="Angsana New" pitchFamily="18" charset="-34"/>
              <a:cs typeface="Angsana New" pitchFamily="18" charset="-34"/>
            </a:rPr>
            <a:t>ความสามารถในการก้าวผ่านสู่การเปลี่ยนแปลง </a:t>
          </a:r>
          <a:r>
            <a:rPr lang="th-TH" sz="1500" kern="1200" dirty="0" smtClean="0">
              <a:latin typeface="Angsana New" pitchFamily="18" charset="-34"/>
              <a:cs typeface="Angsana New" pitchFamily="18" charset="-34"/>
            </a:rPr>
            <a:t>ทั้งนวัตกรรม-เทคโนโลยีใหม่ สภาพแวดล้อมธุรกิจใหม่ และการแข่งขันในรูปแบบใหม่</a:t>
          </a:r>
          <a:endParaRPr lang="th-TH" sz="1500" kern="1200" dirty="0">
            <a:latin typeface="Angsana New" pitchFamily="18" charset="-34"/>
            <a:cs typeface="Angsana New" pitchFamily="18" charset="-34"/>
          </a:endParaRPr>
        </a:p>
      </dsp:txBody>
      <dsp:txXfrm rot="10800000">
        <a:off x="1654168" y="5214973"/>
        <a:ext cx="5938262" cy="709771"/>
      </dsp:txXfrm>
    </dsp:sp>
    <dsp:sp modelId="{CAEFD375-3121-48AE-9CFC-D75C21D16B39}">
      <dsp:nvSpPr>
        <dsp:cNvPr id="0" name=""/>
        <dsp:cNvSpPr/>
      </dsp:nvSpPr>
      <dsp:spPr>
        <a:xfrm>
          <a:off x="1285851" y="5357848"/>
          <a:ext cx="538987" cy="5389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DD03-7202-44E8-BD08-8BB8D4E1310A}">
      <dsp:nvSpPr>
        <dsp:cNvPr id="0" name=""/>
        <dsp:cNvSpPr/>
      </dsp:nvSpPr>
      <dsp:spPr>
        <a:xfrm rot="10800000">
          <a:off x="1637140" y="4302520"/>
          <a:ext cx="5946397" cy="8374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679" tIns="57150" rIns="10668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>
              <a:latin typeface="Angsana New" pitchFamily="18" charset="-34"/>
              <a:cs typeface="Angsana New" pitchFamily="18" charset="-34"/>
            </a:rPr>
            <a:t>การ</a:t>
          </a:r>
          <a:r>
            <a:rPr lang="th-TH" sz="1500" b="1" kern="1200" dirty="0" smtClean="0">
              <a:latin typeface="Angsana New" pitchFamily="18" charset="-34"/>
              <a:cs typeface="Angsana New" pitchFamily="18" charset="-34"/>
            </a:rPr>
            <a:t>พัฒนาทรัพยากรมนุษย์ 4.0 </a:t>
          </a:r>
          <a:r>
            <a:rPr lang="th-TH" sz="1500" b="0" kern="1200" dirty="0" smtClean="0">
              <a:latin typeface="Angsana New" pitchFamily="18" charset="-34"/>
              <a:cs typeface="Angsana New" pitchFamily="18" charset="-34"/>
            </a:rPr>
            <a:t>เป็นปัจจัยสำคัญต่อการปรับเปลี่ยนเกี่ยวข้องกับคนในองค์กรซึ่งทั้ง </a:t>
          </a:r>
          <a:r>
            <a:rPr lang="en-US" sz="1500" b="0" kern="1200" dirty="0" smtClean="0">
              <a:latin typeface="Angsana New" pitchFamily="18" charset="-34"/>
              <a:cs typeface="Angsana New" pitchFamily="18" charset="-34"/>
            </a:rPr>
            <a:t>OLD GEN &amp; NEW GEN </a:t>
          </a:r>
          <a:r>
            <a:rPr lang="th-TH" sz="1500" b="0" kern="1200" dirty="0" smtClean="0">
              <a:latin typeface="Angsana New" pitchFamily="18" charset="-34"/>
              <a:cs typeface="Angsana New" pitchFamily="18" charset="-34"/>
            </a:rPr>
            <a:t>จะไปด้วยกันได้อย่างไร</a:t>
          </a:r>
          <a:endParaRPr lang="th-TH" sz="1500" kern="1200" dirty="0">
            <a:latin typeface="Angsana New" pitchFamily="18" charset="-34"/>
            <a:cs typeface="Angsana New" pitchFamily="18" charset="-34"/>
          </a:endParaRPr>
        </a:p>
      </dsp:txBody>
      <dsp:txXfrm rot="10800000">
        <a:off x="1637140" y="4302520"/>
        <a:ext cx="5946397" cy="837425"/>
      </dsp:txXfrm>
    </dsp:sp>
    <dsp:sp modelId="{833612F8-6999-4C82-A979-F5AC4B324854}">
      <dsp:nvSpPr>
        <dsp:cNvPr id="0" name=""/>
        <dsp:cNvSpPr/>
      </dsp:nvSpPr>
      <dsp:spPr>
        <a:xfrm>
          <a:off x="1267124" y="4398923"/>
          <a:ext cx="538987" cy="53898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8248-FD07-42E4-99B4-94456F8B74DF}" type="datetimeFigureOut">
              <a:rPr lang="th-TH" smtClean="0"/>
              <a:pPr/>
              <a:t>19/09/59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B9A4C-2D8D-47A7-B085-7F7FFE13C48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097F2-161C-49FA-964B-63BDB6A46507}" type="datetimeFigureOut">
              <a:rPr lang="th-TH" smtClean="0"/>
              <a:pPr/>
              <a:t>19/09/59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007BC-DB70-4D9E-B8E8-4FC17CACD82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EF14F-58C3-4A16-B444-0A79BC6C2E35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A06C-1A00-4A95-9D56-A8880BE37582}" type="datetime1">
              <a:rPr lang="th-TH" smtClean="0"/>
              <a:pPr/>
              <a:t>19/09/59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A803-C6C7-4F16-AD53-A01ED760FB79}" type="datetime1">
              <a:rPr lang="th-TH" smtClean="0"/>
              <a:pPr/>
              <a:t>19/09/59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A4B4-26B7-4A25-8592-6E8131ED8BD3}" type="datetime1">
              <a:rPr lang="th-TH" smtClean="0"/>
              <a:pPr/>
              <a:t>19/09/59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DC2F-A184-4C0C-AC98-550109844047}" type="datetime1">
              <a:rPr lang="th-TH" smtClean="0"/>
              <a:pPr/>
              <a:t>19/09/59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FB5E-727E-4FBF-ADCC-552C6F03DB0A}" type="datetime1">
              <a:rPr lang="th-TH" smtClean="0"/>
              <a:pPr/>
              <a:t>19/09/59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FF9F-E7EF-4F8C-B31D-E82B7BEED408}" type="datetime1">
              <a:rPr lang="th-TH" smtClean="0"/>
              <a:pPr/>
              <a:t>19/09/59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AF8A-3B88-4C04-8DF6-E1D799B926D6}" type="datetime1">
              <a:rPr lang="th-TH" smtClean="0"/>
              <a:pPr/>
              <a:t>19/09/59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984C-4A8B-4C99-ACE6-BE202AFF741C}" type="datetime1">
              <a:rPr lang="th-TH" smtClean="0"/>
              <a:pPr/>
              <a:t>19/09/59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78A1-7DCD-4AB4-8302-8327B203E7D2}" type="datetime1">
              <a:rPr lang="th-TH" smtClean="0"/>
              <a:pPr/>
              <a:t>19/09/59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96ED-C019-410A-9E1E-94AC2E8ACADD}" type="datetime1">
              <a:rPr lang="th-TH" smtClean="0"/>
              <a:pPr/>
              <a:t>19/09/59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F9D5-43B0-42F5-A851-F39158828D78}" type="datetime1">
              <a:rPr lang="th-TH" smtClean="0"/>
              <a:pPr/>
              <a:t>19/09/59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www.tanitsorat.com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943A15-60C4-41D6-A27D-3B41563A804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D957B8-3AB5-4826-B55A-5C4E42D8E5BE}" type="datetime1">
              <a:rPr lang="th-TH" smtClean="0"/>
              <a:pPr/>
              <a:t>19/09/59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www.tanitsorat.com</a:t>
            </a:r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943A15-60C4-41D6-A27D-3B41563A8048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เอกสารประกอบการบรรยาย </a:t>
            </a:r>
            <a:r>
              <a:rPr lang="th-TH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สถาบันสิ่งแวดล้อมไทย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อุตสาหกรรม 4.0...การปฏิวัติอุตสาหกรรมใหม่แห่งอนาคต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THE NEXT INDUSTRIAL</a:t>
            </a:r>
            <a:r>
              <a:rPr lang="th-TH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Angsana New" pitchFamily="18" charset="-34"/>
              </a:rPr>
              <a:t>REVOLUTION</a:t>
            </a:r>
          </a:p>
          <a:p>
            <a:pPr algn="ctr"/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ngsana New" pitchFamily="18" charset="-34"/>
              <a:cs typeface="Angsana New" pitchFamily="18" charset="-34"/>
            </a:endParaRPr>
          </a:p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h-TH" dirty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โดย ดร.ธนิต </a:t>
            </a:r>
            <a:r>
              <a:rPr lang="th-TH" dirty="0" err="1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โส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รัตน์</a:t>
            </a:r>
            <a:endParaRPr lang="en-US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R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h-TH" dirty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ประธานกลุ่มบริษัท </a:t>
            </a:r>
            <a:r>
              <a:rPr lang="en-US" dirty="0">
                <a:solidFill>
                  <a:schemeClr val="tx1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V-SERVE GROUP</a:t>
            </a:r>
            <a:endParaRPr lang="th-TH" dirty="0">
              <a:solidFill>
                <a:schemeClr val="tx1"/>
              </a:solidFill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R="0"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h-TH" dirty="0">
              <a:solidFill>
                <a:schemeClr val="tx1"/>
              </a:solidFill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algn="ctr">
              <a:buNone/>
            </a:pP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วันอาทิตย์ที่ 18 กันยายน 2559 เวลา 9.30–10.30 น.</a:t>
            </a:r>
          </a:p>
          <a:p>
            <a:pPr algn="ctr">
              <a:buNone/>
            </a:pP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ณ ห้องราชาวดี โรงแรม</a:t>
            </a:r>
            <a:r>
              <a:rPr lang="th-TH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ทีเค.พาเลซ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แอนด์</a:t>
            </a:r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คอน</a:t>
            </a:r>
            <a:r>
              <a:rPr lang="th-TH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เวนชั่น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492899"/>
            <a:ext cx="3352800" cy="365125"/>
          </a:xfrm>
        </p:spPr>
        <p:txBody>
          <a:bodyPr/>
          <a:lstStyle/>
          <a:p>
            <a:pPr algn="ctr"/>
            <a:r>
              <a:rPr lang="en-US" dirty="0" smtClean="0"/>
              <a:t>www.tanitsorat.com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10</a:t>
            </a:fld>
            <a:r>
              <a:rPr lang="th-TH" dirty="0" smtClean="0"/>
              <a:t>/22</a:t>
            </a:r>
            <a:endParaRPr lang="th-TH" dirty="0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1862154" y="214290"/>
            <a:ext cx="5067300" cy="107157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THE NEXT INDUSTRIAL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REVOLUTION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/>
            </a:r>
            <a:b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</a:b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ทำไมผู้ประกอบการจึงต้องให้ความสำคัญกับอุตสาหกรรม 4.0 </a:t>
            </a:r>
            <a:endParaRPr kumimoji="0" lang="th-TH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1309687" y="1357298"/>
            <a:ext cx="6334147" cy="8481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1. บริบทใหม่ของการค้า-อุตสาหกรรม-บริการจะเปลี่ยนไปจากเดิม </a:t>
            </a:r>
            <a:r>
              <a:rPr lang="en-US" sz="1600" dirty="0" smtClean="0">
                <a:solidFill>
                  <a:schemeClr val="tx1"/>
                </a:solidFill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NEW CONTEXT BUSINESS</a:t>
            </a:r>
            <a:r>
              <a:rPr lang="th-TH" sz="1600" dirty="0" smtClean="0">
                <a:solidFill>
                  <a:schemeClr val="tx1"/>
                </a:solidFill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เป็นยุคของ  </a:t>
            </a:r>
            <a:b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</a:b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    การเชื่อมโยงนวัตกรรมและเทคโนโลยีอัจฉริยะ การเชื่อมโยงอุตสาหกรรมการผลิตจะยกระดับจาก</a:t>
            </a:r>
            <a:r>
              <a:rPr kumimoji="0" lang="th-TH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SUPPLY </a:t>
            </a:r>
            <a:b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</a:b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    CHAIN </a:t>
            </a:r>
            <a:r>
              <a:rPr kumimoji="0" lang="th-TH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ไปสู่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VALUE CHAIN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1285852" y="2285992"/>
            <a:ext cx="6334147" cy="906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2. ความสามารถในการสนองตอบความต้องการในอนาคตในรูปแบบใหม่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ซึ่งเปลี่ยนอย่างรวดเร็ว มาเร็ว ไปเร็ว </a:t>
            </a:r>
            <a:b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</a:br>
            <a:r>
              <a:rPr kumimoji="0" lang="th-TH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   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การค้าผ่าน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MULTIMEDIA &amp; DIGITAL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จะมีสัดส่วนไม่ต่ำกว่า 1/3 ของรูปแบบการจับ-จ่าย-ใช้สอยของ</a:t>
            </a:r>
            <a:b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</a:b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    ผู้บริโภค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1266825" y="3286124"/>
            <a:ext cx="6377009" cy="12599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3. การแข่งขันทั้งด้านราคาและรูปแบบธุรกิจจะรุนแรงขึ้น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ธุรกิจในอนาคตหากไม่เป็น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MEGA BUSINESS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ก็ต้อง</a:t>
            </a:r>
            <a:b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</a:b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    เป็น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SMART BUSINESS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ตลาดภายในจะเปิดกว้างผ่าน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AEC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การค้าข้ามแดนจะโตขึ้น ขณะที่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การส่งออกจะมีผู้</a:t>
            </a:r>
            <a:b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</a:b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    เล่นรายใหม่ซึ่งมีศักยภาพ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เหนือกว่าเข้ามาแย่งสัดส่วนการตลาด การค้าโลกจะให้ความสำคัญ “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GLOBAL     </a:t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    WARMING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” และมาตรการซึ่งไม่ใช่ภาษีในรูปแบบใหม่  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1266825" y="4610225"/>
            <a:ext cx="6377010" cy="103335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4. 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ความเสี่ยงของอุตสาหกรรมตกยุค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EXTINCT INDUSTRY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) การเข้าสู่อุตสาหกรรม 4.0 เกี่ยวข้องกับการมี</a:t>
            </a:r>
            <a:b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</a:b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    เทคโนโลยีใหม่ การมมีนวัตกรรมเป็นของตนเอง ขีดความสามารถในการเชื่อมโยงทั้ง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VALUE CHAIN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/>
            </a:r>
            <a:b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</a:b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    ธุรกิจ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 SME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 และผู้ซึ่งไม่สามารถเข้าถึงโอกาสอาจต้องออกจากตลาด   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1285852" y="5715016"/>
            <a:ext cx="6357982" cy="88574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5. </a:t>
            </a: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อุตสาหกรรม 4.0 กับการขับเคลื่อนกลยุทธ์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THAILAND 4.0 </a:t>
            </a: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จะต้องมีความสอดคล้องมีกระบวนการในการ</a:t>
            </a:r>
            <a:b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</a:b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    ขับเคลื่อนภายใต้ ศักยภาพของผู้ประกอบการและทรัพยากรมนุษย์ซึ่งแตกต่างกัน  เกี่ยวข้องกับความสามารถใน</a:t>
            </a:r>
            <a:b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</a:b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    การปรับตัวให้เข้ากับเศรษฐกิจใหม่</a:t>
            </a:r>
            <a:endParaRPr kumimoji="0" lang="th-T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85818"/>
          </a:xfrm>
          <a:solidFill>
            <a:schemeClr val="bg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อุตสาหกรรม 4.0</a:t>
            </a:r>
            <a:r>
              <a:rPr lang="en-US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LEAN MANUFACTURING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492899"/>
            <a:ext cx="3352800" cy="365125"/>
          </a:xfrm>
        </p:spPr>
        <p:txBody>
          <a:bodyPr/>
          <a:lstStyle/>
          <a:p>
            <a:pPr algn="ctr"/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7224" y="1643050"/>
            <a:ext cx="7429552" cy="7143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anchor="t" anchorCtr="0">
            <a:normAutofit/>
          </a:bodyPr>
          <a:lstStyle/>
          <a:p>
            <a:pPr marL="514350" indent="-514350">
              <a:lnSpc>
                <a:spcPct val="9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REUSE PRODUCTION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ระบบ</a:t>
            </a: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การผลิตให้ความสำคัญกับการผลิตที่ไม่มี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ส่วนเกิน (</a:t>
            </a:r>
            <a:r>
              <a:rPr lang="en-US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SURPLUSLESS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ใน</a:t>
            </a: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ทุกกระบวนการผลิต</a:t>
            </a:r>
            <a:r>
              <a:rPr lang="en-US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โดยมีกระบวนการนำกลับมาใช้ใหม่ทั้ง </a:t>
            </a:r>
            <a:r>
              <a:rPr lang="en-US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REUSE , RECYCLE , RE-PROCESS</a:t>
            </a:r>
            <a:endParaRPr lang="en-US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lnSpc>
                <a:spcPct val="90000"/>
              </a:lnSpc>
              <a:buNone/>
            </a:pPr>
            <a:endParaRPr lang="en-US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57224" y="2428868"/>
            <a:ext cx="7429552" cy="661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514350" indent="-514350"/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en-US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NON VALUE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ADDED (NVA)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ขจัดส่วนเกินซึ่งไม่มี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คุณค่าในทุกกระบวนการซึ่งทำให้เกิดความ</a:t>
            </a:r>
          </a:p>
          <a:p>
            <a:pPr marL="514350" indent="-514350"/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ลดสูญเปล่าและสินค้าตกคุณภาพด้วยการมีระบบ </a:t>
            </a:r>
            <a:r>
              <a:rPr lang="en-US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QCC 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QA</a:t>
            </a:r>
            <a:endParaRPr lang="th-TH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57224" y="3190037"/>
            <a:ext cx="7429552" cy="7390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514350" indent="-514350"/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en-US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GREEN MANUFACTURING 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ขจัด</a:t>
            </a: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ส่วนสูญเสียจากการผลิต,ลดพลังงานที่สูญเปล่า (</a:t>
            </a:r>
            <a:r>
              <a:rPr lang="en-US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WASTE &amp; ENERGY LOST</a:t>
            </a: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),</a:t>
            </a:r>
          </a:p>
          <a:p>
            <a:pPr marL="514350" indent="-514350"/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การปล่อยเศษซากของเสียสู่อากาศ-ดิน-น้ำ  (</a:t>
            </a:r>
            <a:r>
              <a:rPr lang="en-US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SCRAP &amp; POLLUTION</a:t>
            </a: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7224" y="928670"/>
            <a:ext cx="7500990" cy="5715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LEAN PRODUCTION </a:t>
            </a:r>
            <a:r>
              <a:rPr lang="en-US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เกี่ยวข้องกับประสิทธิภาพ</a:t>
            </a: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กระบวนการผลิต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3E943A15-60C4-41D6-A27D-3B41563A8048}" type="slidenum">
              <a:rPr lang="th-TH" smtClean="0"/>
              <a:pPr/>
              <a:t>11</a:t>
            </a:fld>
            <a:r>
              <a:rPr lang="th-TH" dirty="0" smtClean="0"/>
              <a:t>/22</a:t>
            </a:r>
            <a:endParaRPr lang="th-TH" dirty="0"/>
          </a:p>
        </p:txBody>
      </p:sp>
      <p:grpSp>
        <p:nvGrpSpPr>
          <p:cNvPr id="3" name="Group 16"/>
          <p:cNvGrpSpPr/>
          <p:nvPr/>
        </p:nvGrpSpPr>
        <p:grpSpPr>
          <a:xfrm>
            <a:off x="828171" y="5857892"/>
            <a:ext cx="7472835" cy="757679"/>
            <a:chOff x="828171" y="5957469"/>
            <a:chExt cx="7472835" cy="757679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857224" y="5957469"/>
              <a:ext cx="7443782" cy="757679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anchor="ctr" anchorCtr="0">
              <a:noAutofit/>
            </a:bodyPr>
            <a:lstStyle/>
            <a:p>
              <a:pPr marL="514350" indent="-514350"/>
              <a:endParaRPr lang="th-TH" sz="1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8171" y="6068817"/>
              <a:ext cx="72442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ngsana New" pitchFamily="18" charset="-34"/>
                  <a:cs typeface="Angsana New" pitchFamily="18" charset="-34"/>
                </a:rPr>
                <a:t>6. LEAN ASSESSMENT &amp; LEAN THINKING </a:t>
              </a:r>
              <a:r>
                <a:rPr lang="th-TH" sz="1800" dirty="0" smtClean="0">
                  <a:latin typeface="Angsana New" pitchFamily="18" charset="-34"/>
                  <a:cs typeface="Angsana New" pitchFamily="18" charset="-34"/>
                </a:rPr>
                <a:t>กิจการประเมินผลและแนวคิดการปรับเปลี่ยนการทำงานโดยการใช้</a:t>
              </a:r>
              <a:br>
                <a:rPr lang="th-TH" sz="1800" dirty="0" smtClean="0">
                  <a:latin typeface="Angsana New" pitchFamily="18" charset="-34"/>
                  <a:cs typeface="Angsana New" pitchFamily="18" charset="-34"/>
                </a:rPr>
              </a:br>
              <a:r>
                <a:rPr lang="th-TH" sz="1800" dirty="0" smtClean="0">
                  <a:latin typeface="Angsana New" pitchFamily="18" charset="-34"/>
                  <a:cs typeface="Angsana New" pitchFamily="18" charset="-34"/>
                </a:rPr>
                <a:t>    เครื่องมือต่างๆ เช่น </a:t>
              </a:r>
              <a:r>
                <a:rPr lang="en-US" sz="1800" dirty="0" smtClean="0">
                  <a:latin typeface="Angsana New" pitchFamily="18" charset="-34"/>
                  <a:cs typeface="Angsana New" pitchFamily="18" charset="-34"/>
                </a:rPr>
                <a:t>BALANCE SCORECARD</a:t>
              </a:r>
              <a:endParaRPr lang="th-TH" sz="1800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857224" y="4000504"/>
            <a:ext cx="7581954" cy="923330"/>
            <a:chOff x="857224" y="4357694"/>
            <a:chExt cx="7581954" cy="923330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857224" y="4357694"/>
              <a:ext cx="7429552" cy="85725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anchor="ctr" anchorCtr="0">
              <a:normAutofit/>
            </a:bodyPr>
            <a:lstStyle/>
            <a:p>
              <a:pPr marL="514350" indent="-514350"/>
              <a:endPara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6750" y="4357694"/>
              <a:ext cx="75724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dirty="0" smtClean="0">
                  <a:latin typeface="Angsana New" pitchFamily="18" charset="-34"/>
                  <a:cs typeface="Angsana New" pitchFamily="18" charset="-34"/>
                </a:rPr>
                <a:t>4. </a:t>
              </a:r>
              <a:r>
                <a:rPr lang="en-US" sz="1800" dirty="0" smtClean="0">
                  <a:latin typeface="Angsana New" pitchFamily="18" charset="-34"/>
                  <a:cs typeface="Angsana New" pitchFamily="18" charset="-34"/>
                </a:rPr>
                <a:t>SUPPLY CHAIN COLLABORATION</a:t>
              </a:r>
              <a:r>
                <a:rPr lang="th-TH" sz="1800" dirty="0" smtClean="0">
                  <a:latin typeface="Angsana New" pitchFamily="18" charset="-34"/>
                  <a:cs typeface="Angsana New" pitchFamily="18" charset="-34"/>
                </a:rPr>
                <a:t> การร่วมมือในโซ่</a:t>
              </a:r>
              <a:r>
                <a:rPr lang="th-TH" sz="1800" dirty="0" err="1" smtClean="0">
                  <a:latin typeface="Angsana New" pitchFamily="18" charset="-34"/>
                  <a:cs typeface="Angsana New" pitchFamily="18" charset="-34"/>
                </a:rPr>
                <a:t>อุปทาน</a:t>
              </a:r>
              <a:r>
                <a:rPr lang="th-TH" sz="1800" dirty="0" smtClean="0">
                  <a:latin typeface="Angsana New" pitchFamily="18" charset="-34"/>
                  <a:cs typeface="Angsana New" pitchFamily="18" charset="-34"/>
                </a:rPr>
                <a:t>การผลิต โดยการขจัดเวลาสูญเปล่าใน</a:t>
              </a:r>
              <a:br>
                <a:rPr lang="th-TH" sz="1800" dirty="0" smtClean="0">
                  <a:latin typeface="Angsana New" pitchFamily="18" charset="-34"/>
                  <a:cs typeface="Angsana New" pitchFamily="18" charset="-34"/>
                </a:rPr>
              </a:br>
              <a:r>
                <a:rPr lang="th-TH" sz="1800" dirty="0" smtClean="0">
                  <a:latin typeface="Angsana New" pitchFamily="18" charset="-34"/>
                  <a:cs typeface="Angsana New" pitchFamily="18" charset="-34"/>
                </a:rPr>
                <a:t>    กระบวนการผลิตและรอสินค้า (</a:t>
              </a:r>
              <a:r>
                <a:rPr lang="en-US" sz="1800" dirty="0" smtClean="0">
                  <a:latin typeface="Angsana New" pitchFamily="18" charset="-34"/>
                  <a:cs typeface="Angsana New" pitchFamily="18" charset="-34"/>
                </a:rPr>
                <a:t>LEADTIME</a:t>
              </a:r>
              <a:r>
                <a:rPr lang="th-TH" sz="1800" dirty="0" smtClean="0"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1800" dirty="0" smtClean="0">
                  <a:latin typeface="Angsana New" pitchFamily="18" charset="-34"/>
                  <a:cs typeface="Angsana New" pitchFamily="18" charset="-34"/>
                </a:rPr>
                <a:t>LOST</a:t>
              </a:r>
              <a:r>
                <a:rPr lang="th-TH" sz="1800" dirty="0" smtClean="0">
                  <a:latin typeface="Angsana New" pitchFamily="18" charset="-34"/>
                  <a:cs typeface="Angsana New" pitchFamily="18" charset="-34"/>
                </a:rPr>
                <a:t>) ซึ่งทำให้</a:t>
              </a:r>
              <a:r>
                <a:rPr lang="th-TH" sz="1800" dirty="0" err="1" smtClean="0">
                  <a:latin typeface="Angsana New" pitchFamily="18" charset="-34"/>
                  <a:cs typeface="Angsana New" pitchFamily="18" charset="-34"/>
                </a:rPr>
                <a:t>เกิดส</a:t>
              </a:r>
              <a:r>
                <a:rPr lang="th-TH" sz="1800" dirty="0" smtClean="0">
                  <a:latin typeface="Angsana New" pitchFamily="18" charset="-34"/>
                  <a:cs typeface="Angsana New" pitchFamily="18" charset="-34"/>
                </a:rPr>
                <a:t>ต๊อกส่วนเกินโดยการผสมผสานกับ</a:t>
              </a:r>
              <a:br>
                <a:rPr lang="th-TH" sz="1800" dirty="0" smtClean="0">
                  <a:latin typeface="Angsana New" pitchFamily="18" charset="-34"/>
                  <a:cs typeface="Angsana New" pitchFamily="18" charset="-34"/>
                </a:rPr>
              </a:br>
              <a:r>
                <a:rPr lang="th-TH" sz="1800" dirty="0" smtClean="0">
                  <a:latin typeface="Angsana New" pitchFamily="18" charset="-34"/>
                  <a:cs typeface="Angsana New" pitchFamily="18" charset="-34"/>
                </a:rPr>
                <a:t>    </a:t>
              </a:r>
              <a:r>
                <a:rPr lang="th-TH" sz="1800" dirty="0" err="1" smtClean="0">
                  <a:latin typeface="Angsana New" pitchFamily="18" charset="-34"/>
                  <a:cs typeface="Angsana New" pitchFamily="18" charset="-34"/>
                </a:rPr>
                <a:t>ระบบโล</a:t>
              </a:r>
              <a:r>
                <a:rPr lang="th-TH" sz="1800" dirty="0" smtClean="0">
                  <a:latin typeface="Angsana New" pitchFamily="18" charset="-34"/>
                  <a:cs typeface="Angsana New" pitchFamily="18" charset="-34"/>
                </a:rPr>
                <a:t>จิ</a:t>
              </a:r>
              <a:r>
                <a:rPr lang="th-TH" sz="1800" dirty="0" err="1" smtClean="0">
                  <a:latin typeface="Angsana New" pitchFamily="18" charset="-34"/>
                  <a:cs typeface="Angsana New" pitchFamily="18" charset="-34"/>
                </a:rPr>
                <a:t>สติกส์</a:t>
              </a:r>
              <a:r>
                <a:rPr lang="th-TH" sz="1800" dirty="0" smtClean="0">
                  <a:latin typeface="Angsana New" pitchFamily="18" charset="-34"/>
                  <a:cs typeface="Angsana New" pitchFamily="18" charset="-34"/>
                </a:rPr>
                <a:t>ที่มีประสิทธิภาพ การมีระบบประกันเวลาทำให้การส่งมอบเป็น </a:t>
              </a:r>
              <a:r>
                <a:rPr lang="en-US" sz="1800" dirty="0" smtClean="0">
                  <a:latin typeface="Angsana New" pitchFamily="18" charset="-34"/>
                  <a:cs typeface="Angsana New" pitchFamily="18" charset="-34"/>
                </a:rPr>
                <a:t>REAL TIME DELIVERY</a:t>
              </a:r>
              <a:endParaRPr lang="th-TH" sz="1800" dirty="0"/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857224" y="4929198"/>
            <a:ext cx="7429552" cy="923330"/>
            <a:chOff x="857224" y="5348301"/>
            <a:chExt cx="7429552" cy="923330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857224" y="5357826"/>
              <a:ext cx="7429552" cy="85725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anchor="ctr" anchorCtr="0">
              <a:noAutofit/>
            </a:bodyPr>
            <a:lstStyle/>
            <a:p>
              <a:pPr marL="514350" indent="-514350"/>
              <a:endParaRPr lang="en-US" sz="1800" dirty="0" smtClean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7224" y="5348301"/>
              <a:ext cx="72866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dirty="0" smtClean="0">
                  <a:latin typeface="Angsana New" pitchFamily="18" charset="-34"/>
                  <a:cs typeface="Angsana New" pitchFamily="18" charset="-34"/>
                </a:rPr>
                <a:t>5. </a:t>
              </a:r>
              <a:r>
                <a:rPr lang="en-US" sz="1800" dirty="0" smtClean="0">
                  <a:latin typeface="Angsana New" pitchFamily="18" charset="-34"/>
                  <a:cs typeface="Angsana New" pitchFamily="18" charset="-34"/>
                </a:rPr>
                <a:t>BOTTLE NECK &amp; PRODUCTIVE</a:t>
              </a:r>
              <a:r>
                <a:rPr lang="th-TH" sz="1800" dirty="0" smtClean="0">
                  <a:latin typeface="Angsana New" pitchFamily="18" charset="-34"/>
                  <a:cs typeface="Angsana New" pitchFamily="18" charset="-34"/>
                </a:rPr>
                <a:t> ขจัดคอขวดในสายการผลิตเพื่อเพิ่มผลิตภาพการทำงาน ในช่วงข้อต่อใน  </a:t>
              </a:r>
              <a:br>
                <a:rPr lang="th-TH" sz="1800" dirty="0" smtClean="0">
                  <a:latin typeface="Angsana New" pitchFamily="18" charset="-34"/>
                  <a:cs typeface="Angsana New" pitchFamily="18" charset="-34"/>
                </a:rPr>
              </a:br>
              <a:r>
                <a:rPr lang="th-TH" sz="1800" dirty="0" smtClean="0">
                  <a:latin typeface="Angsana New" pitchFamily="18" charset="-34"/>
                  <a:cs typeface="Angsana New" pitchFamily="18" charset="-34"/>
                </a:rPr>
                <a:t>    สายการผลิตจากกิจกรรมหนึ่งไปอีกกิจกรรมหนึ่งทั้งภายในและภายนอก</a:t>
              </a:r>
              <a:br>
                <a:rPr lang="th-TH" sz="1800" dirty="0" smtClean="0">
                  <a:latin typeface="Angsana New" pitchFamily="18" charset="-34"/>
                  <a:cs typeface="Angsana New" pitchFamily="18" charset="-34"/>
                </a:rPr>
              </a:br>
              <a:r>
                <a:rPr lang="th-TH" sz="1800" dirty="0" smtClean="0">
                  <a:latin typeface="Angsana New" pitchFamily="18" charset="-34"/>
                  <a:cs typeface="Angsana New" pitchFamily="18" charset="-34"/>
                </a:rPr>
                <a:t>    เกี่ยวข้องกับการสื่อสารผ่านระบบ </a:t>
              </a:r>
              <a:r>
                <a:rPr lang="en-US" sz="1800" dirty="0" smtClean="0">
                  <a:latin typeface="Angsana New" pitchFamily="18" charset="-34"/>
                  <a:cs typeface="Angsana New" pitchFamily="18" charset="-34"/>
                </a:rPr>
                <a:t>IT </a:t>
              </a:r>
              <a:r>
                <a:rPr lang="th-TH" sz="1800" dirty="0" smtClean="0">
                  <a:latin typeface="Angsana New" pitchFamily="18" charset="-34"/>
                  <a:cs typeface="Angsana New" pitchFamily="18" charset="-34"/>
                </a:rPr>
                <a:t>และการเข้าถึงข้อมูลแบบ </a:t>
              </a:r>
              <a:r>
                <a:rPr lang="en-US" sz="1800" dirty="0" err="1" smtClean="0">
                  <a:latin typeface="Angsana New" pitchFamily="18" charset="-34"/>
                  <a:cs typeface="Angsana New" pitchFamily="18" charset="-34"/>
                </a:rPr>
                <a:t>IoT</a:t>
              </a:r>
              <a:endParaRPr lang="en-US" sz="1800" dirty="0" smtClean="0"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bg1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อุตสาหกรรม 4.0</a:t>
            </a:r>
            <a:r>
              <a:rPr lang="en-US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การยกระดับ</a:t>
            </a:r>
            <a:r>
              <a:rPr lang="en-US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LEAN PRODUCTION 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สู่ </a:t>
            </a:r>
            <a:r>
              <a:rPr lang="en-US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CYBER-PHYSICAL PRODUCTION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(2)</a:t>
            </a: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2667000" y="642146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www.tanitsorat.com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57224" y="1857364"/>
            <a:ext cx="7429552" cy="7143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marL="514350" indent="-514350">
              <a:buNone/>
            </a:pPr>
            <a:endParaRPr lang="th-TH" sz="2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None/>
            </a:pPr>
            <a:r>
              <a:rPr lang="th-TH" sz="2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en-US" sz="2000" b="1" dirty="0">
                <a:latin typeface="Angsana New" pitchFamily="18" charset="-34"/>
                <a:cs typeface="Angsana New" pitchFamily="18" charset="-34"/>
              </a:rPr>
              <a:t>SMART TECHNOLOGY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 เทคโนโลยีอัจฉริยะ เป็นการผลิตแบบผสมผสานกับเทคโนโลยีก้าวหน้า</a:t>
            </a:r>
          </a:p>
          <a:p>
            <a:pPr marL="514350" indent="-514350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57224" y="5500702"/>
            <a:ext cx="7429552" cy="10001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/>
          <a:p>
            <a:pPr marL="514350" indent="-514350"/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5. </a:t>
            </a:r>
            <a:r>
              <a:rPr lang="en-US" sz="2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INNOVATION DRIVEN </a:t>
            </a: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การผลิตที่ให้ความสำคัญต่อนวัตกรรมเพิ่มขีดความสามารถในการแข่งขัน </a:t>
            </a:r>
          </a:p>
          <a:p>
            <a:pPr marL="514350" indent="-514350"/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ซึ่งจะทำให้เกิดการประหยัดต้นทุนทั้งจากแรงงานและลดความสูญเสียจากความผิดพลาดที่เกิดจากมนุษย์</a:t>
            </a:r>
            <a:endParaRPr lang="en-US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57224" y="2643182"/>
            <a:ext cx="7429552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514350" indent="-514350"/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en-US" sz="2000" b="1" dirty="0">
                <a:latin typeface="Angsana New" pitchFamily="18" charset="-34"/>
                <a:cs typeface="Angsana New" pitchFamily="18" charset="-34"/>
              </a:rPr>
              <a:t>DIGITAL &amp; INTELLIGENT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การผลิตไปสู่ระบบอัตโนมัติล้ำยุค “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AUTONOMOUS PRODUCTION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” </a:t>
            </a:r>
          </a:p>
          <a:p>
            <a:pPr marL="514350" indent="-514350"/>
            <a:r>
              <a:rPr lang="th-TH" sz="2000" dirty="0">
                <a:latin typeface="Angsana New" pitchFamily="18" charset="-34"/>
                <a:cs typeface="Angsana New" pitchFamily="18" charset="-34"/>
              </a:rPr>
              <a:t>    คือการประหยัดจากเครื่องจักรอัตโนมัติ และหุ่นยนต์ฉลาดคิดเข้ามาแทนคน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57224" y="1000108"/>
            <a:ext cx="7643866" cy="7858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CYBER-PHYSICAL PRODUCTION : </a:t>
            </a:r>
            <a:r>
              <a:rPr lang="th-TH" sz="2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การผลิตแบบผสมผสานไอ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ทีอัจฉริยะ ขับเคลื่อนด้วยเทคโนโลยี</a:t>
            </a:r>
            <a:b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                                                                   ใหม่และนวัตกรรม </a:t>
            </a:r>
            <a:endParaRPr lang="en-US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>
          <a:xfrm>
            <a:off x="8077200" y="635795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43A15-60C4-41D6-A27D-3B41563A804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th-TH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/22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857224" y="3652839"/>
            <a:ext cx="7429552" cy="1015663"/>
            <a:chOff x="857224" y="3652839"/>
            <a:chExt cx="7429552" cy="1015663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857224" y="3690103"/>
              <a:ext cx="7429552" cy="7390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0000" rIns="90000" numCol="1" anchor="ctr" anchorCtr="0">
              <a:noAutofit/>
            </a:bodyPr>
            <a:lstStyle/>
            <a:p>
              <a:pPr marL="514350" indent="-514350"/>
              <a:endParaRPr lang="en-US" sz="2000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6276" y="3652839"/>
              <a:ext cx="7124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3. </a:t>
              </a:r>
              <a:r>
                <a:rPr lang="en-US" sz="2000" b="1" dirty="0" smtClean="0">
                  <a:latin typeface="Angsana New" pitchFamily="18" charset="-34"/>
                  <a:cs typeface="Angsana New" pitchFamily="18" charset="-34"/>
                </a:rPr>
                <a:t>VALUE CHAIN CONNECTIVITY </a:t>
              </a:r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การเชื่อมโยงตลอดโซ่แห่งคุณค่าแบบ </a:t>
              </a:r>
              <a:r>
                <a:rPr lang="en-US" sz="2000" dirty="0" smtClean="0">
                  <a:latin typeface="Angsana New" pitchFamily="18" charset="-34"/>
                  <a:cs typeface="Angsana New" pitchFamily="18" charset="-34"/>
                </a:rPr>
                <a:t>ORIGIN TO ORIGIN</a:t>
              </a:r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 </a:t>
              </a:r>
              <a:br>
                <a:rPr lang="th-TH" sz="2000" dirty="0" smtClean="0">
                  <a:latin typeface="Angsana New" pitchFamily="18" charset="-34"/>
                  <a:cs typeface="Angsana New" pitchFamily="18" charset="-34"/>
                </a:rPr>
              </a:br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     ด้วยระบบเทคโนโลยีสารสนเทศบนเครือข่าย </a:t>
              </a:r>
              <a:r>
                <a:rPr lang="en-US" sz="2000" dirty="0" err="1" smtClean="0">
                  <a:latin typeface="Angsana New" pitchFamily="18" charset="-34"/>
                  <a:cs typeface="Angsana New" pitchFamily="18" charset="-34"/>
                </a:rPr>
                <a:t>IoT</a:t>
              </a:r>
              <a:r>
                <a:rPr lang="en-US" sz="2000" dirty="0" smtClean="0">
                  <a:latin typeface="Angsana New" pitchFamily="18" charset="-34"/>
                  <a:cs typeface="Angsana New" pitchFamily="18" charset="-34"/>
                </a:rPr>
                <a:t>  </a:t>
              </a:r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ทั้งกับโซ่</a:t>
              </a:r>
              <a:r>
                <a:rPr lang="th-TH" sz="2000" dirty="0" err="1" smtClean="0">
                  <a:latin typeface="Angsana New" pitchFamily="18" charset="-34"/>
                  <a:cs typeface="Angsana New" pitchFamily="18" charset="-34"/>
                </a:rPr>
                <a:t>อุปทาน</a:t>
              </a:r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การผลิตและผู้บริโภค</a:t>
              </a:r>
              <a:endParaRPr lang="en-US" sz="2000" dirty="0" smtClean="0">
                <a:latin typeface="Angsana New" pitchFamily="18" charset="-34"/>
                <a:cs typeface="Angsana New" pitchFamily="18" charset="-34"/>
              </a:endParaRPr>
            </a:p>
            <a:p>
              <a:endParaRPr lang="th-TH" sz="2000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857224" y="4467233"/>
            <a:ext cx="7534328" cy="1015663"/>
            <a:chOff x="857224" y="4467233"/>
            <a:chExt cx="7534328" cy="1015663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857224" y="4500570"/>
              <a:ext cx="7429552" cy="928694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anchor="ctr" anchorCtr="0">
              <a:normAutofit/>
            </a:bodyPr>
            <a:lstStyle/>
            <a:p>
              <a:pPr marL="514350" indent="-514350"/>
              <a:endPara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0562" y="4467233"/>
              <a:ext cx="75009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4. </a:t>
              </a:r>
              <a:r>
                <a:rPr lang="en-US" sz="2000" dirty="0" smtClean="0">
                  <a:latin typeface="Angsana New" pitchFamily="18" charset="-34"/>
                  <a:cs typeface="Angsana New" pitchFamily="18" charset="-34"/>
                </a:rPr>
                <a:t>REALTIME PRODUCTION &amp; DELIVERY ON DEMAND</a:t>
              </a:r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 เครื่องจักรอัจฉริยะ จะสั่งงานและรับ</a:t>
              </a:r>
            </a:p>
            <a:p>
              <a:pPr marL="514350" indent="-514350"/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    คำสั่งด้านการผลิต-การจัดซื้อ และการส่งมอบสินค้า-บริการข้ามระหว่างธุรกิจและการเชื่อมโยงกับ</a:t>
              </a:r>
            </a:p>
            <a:p>
              <a:pPr marL="514350" indent="-514350"/>
              <a:r>
                <a:rPr lang="th-TH" sz="2000" dirty="0" smtClean="0">
                  <a:latin typeface="Angsana New" pitchFamily="18" charset="-34"/>
                  <a:cs typeface="Angsana New" pitchFamily="18" charset="-34"/>
                </a:rPr>
                <a:t>    การค้าปลีก-ค้าส่งแบบ </a:t>
              </a:r>
              <a:r>
                <a:rPr lang="en-US" sz="2000" dirty="0" smtClean="0">
                  <a:latin typeface="Angsana New" pitchFamily="18" charset="-34"/>
                  <a:cs typeface="Angsana New" pitchFamily="18" charset="-34"/>
                </a:rPr>
                <a:t>ONLINE</a:t>
              </a:r>
              <a:endParaRPr lang="th-TH" sz="2000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500834"/>
            <a:ext cx="3352800" cy="365125"/>
          </a:xfrm>
        </p:spPr>
        <p:txBody>
          <a:bodyPr/>
          <a:lstStyle/>
          <a:p>
            <a:pPr algn="ctr"/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21461"/>
            <a:ext cx="762000" cy="365125"/>
          </a:xfrm>
        </p:spPr>
        <p:txBody>
          <a:bodyPr/>
          <a:lstStyle/>
          <a:p>
            <a:fld id="{3E943A15-60C4-41D6-A27D-3B41563A8048}" type="slidenum">
              <a:rPr lang="th-TH" smtClean="0"/>
              <a:pPr/>
              <a:t>13</a:t>
            </a:fld>
            <a:r>
              <a:rPr lang="th-TH" dirty="0" smtClean="0"/>
              <a:t>/22</a:t>
            </a:r>
            <a:endParaRPr lang="th-TH" dirty="0"/>
          </a:p>
        </p:txBody>
      </p:sp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71177" y="97292"/>
            <a:ext cx="8929699" cy="6546418"/>
            <a:chOff x="290" y="447"/>
            <a:chExt cx="18690" cy="1179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4776" y="447"/>
              <a:ext cx="9569" cy="129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โล</a:t>
              </a:r>
              <a:r>
                <a:rPr kumimoji="0" lang="th-TH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จิ</a:t>
              </a:r>
              <a:r>
                <a:rPr kumimoji="0" lang="th-TH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สติกส์</a:t>
              </a:r>
              <a:r>
                <a:rPr kumimoji="0" lang="th-TH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แห่ง</a:t>
              </a:r>
              <a:r>
                <a:rPr kumimoji="0" lang="th-TH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อนาคต</a:t>
              </a:r>
              <a:r>
                <a:rPr lang="en-US" sz="2000" b="1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Logistics 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4.0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latin typeface="Angsana New" pitchFamily="18" charset="-34"/>
                  <a:cs typeface="Angsana New" pitchFamily="18" charset="-34"/>
                </a:rPr>
                <a:t>Key Success Achievement</a:t>
              </a:r>
              <a:endParaRPr kumimoji="0" lang="th-T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cxnSp>
          <p:nvCxnSpPr>
            <p:cNvPr id="2051" name="AutoShape 3"/>
            <p:cNvCxnSpPr>
              <a:cxnSpLocks noChangeShapeType="1"/>
            </p:cNvCxnSpPr>
            <p:nvPr/>
          </p:nvCxnSpPr>
          <p:spPr bwMode="auto">
            <a:xfrm>
              <a:off x="1942" y="2261"/>
              <a:ext cx="13301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2" name="AutoShape 4"/>
            <p:cNvCxnSpPr>
              <a:cxnSpLocks noChangeShapeType="1"/>
            </p:cNvCxnSpPr>
            <p:nvPr/>
          </p:nvCxnSpPr>
          <p:spPr bwMode="auto">
            <a:xfrm>
              <a:off x="1935" y="2239"/>
              <a:ext cx="1" cy="6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53" name="AutoShape 5"/>
            <p:cNvCxnSpPr>
              <a:cxnSpLocks noChangeShapeType="1"/>
            </p:cNvCxnSpPr>
            <p:nvPr/>
          </p:nvCxnSpPr>
          <p:spPr bwMode="auto">
            <a:xfrm>
              <a:off x="8198" y="2261"/>
              <a:ext cx="17" cy="5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54" name="AutoShape 6"/>
            <p:cNvCxnSpPr>
              <a:cxnSpLocks noChangeShapeType="1"/>
            </p:cNvCxnSpPr>
            <p:nvPr/>
          </p:nvCxnSpPr>
          <p:spPr bwMode="auto">
            <a:xfrm>
              <a:off x="15243" y="2261"/>
              <a:ext cx="0" cy="5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055" name="AutoShape 7"/>
            <p:cNvSpPr>
              <a:spLocks noChangeArrowheads="1"/>
            </p:cNvSpPr>
            <p:nvPr/>
          </p:nvSpPr>
          <p:spPr bwMode="auto">
            <a:xfrm>
              <a:off x="290" y="3059"/>
              <a:ext cx="4635" cy="148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โครงสร้าง</a:t>
              </a:r>
              <a:r>
                <a:rPr kumimoji="0" lang="th-TH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พื้นฐานโล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จิ</a:t>
              </a:r>
              <a:r>
                <a:rPr kumimoji="0" lang="th-TH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สติกส์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/>
              </a:r>
              <a:b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Logistics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Infrastructure</a:t>
              </a:r>
              <a:r>
                <a:rPr lang="en-US" sz="1600" dirty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/>
              </a:r>
              <a:br>
                <a:rPr lang="en-US" sz="1600" dirty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Domestic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Transport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>
              <a:off x="1337" y="10215"/>
              <a:ext cx="4485" cy="168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Express Transport</a:t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การขนส่ง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อิเล็กทรอนิกส์</a:t>
              </a:r>
              <a:b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จะ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มีบทบาทสำคัญในอนาคต 4.0</a:t>
              </a: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>
              <a:off x="1301" y="4772"/>
              <a:ext cx="4521" cy="155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Road Transport  86%</a:t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Point To Point Delivery</a:t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สะดวก - รวดเร็ว</a:t>
              </a: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>
              <a:off x="1301" y="6401"/>
              <a:ext cx="4521" cy="1741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Rail Transport 4%</a:t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Place To Place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Delivery</a:t>
              </a:r>
              <a:r>
                <a:rPr kumimoji="0" lang="th-TH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 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ต้อง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มี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ICD -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ต้นทุน 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Lift On-lift Off</a:t>
              </a: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1260" y="8227"/>
              <a:ext cx="4562" cy="185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River &amp; Coastal Transport 7-10%</a:t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Port To Port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Delivery</a:t>
              </a:r>
              <a:r>
                <a:rPr kumimoji="0" lang="th-TH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ต้อง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มีท่าเรือ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-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ต้นทุน 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Lift On-lift Off</a:t>
              </a: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>
              <a:off x="5600" y="3039"/>
              <a:ext cx="5306" cy="1485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โซ่การผลิต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อุตสาหกรรม 4.0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/>
              </a:r>
              <a:b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Manufacturing Supply Chain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6944" y="10395"/>
              <a:ext cx="5457" cy="1845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Global Standard Conforming</a:t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การ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สอดคล้อง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ระบบ</a:t>
              </a:r>
              <a:r>
                <a:rPr kumimoji="0" lang="th-TH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มาตรฐานโล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จิ</a:t>
              </a:r>
              <a:r>
                <a:rPr kumimoji="0" lang="th-TH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สติกส์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/>
              </a:r>
              <a:b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ในระดับ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สากลและ </a:t>
              </a:r>
              <a:r>
                <a:rPr lang="en-US" sz="1600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Green Logistics 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เป็น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เงื่อนไขการรับ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งาน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4.0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/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>
              <a:off x="6832" y="4724"/>
              <a:ext cx="5569" cy="147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Lean &amp; Cyber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Manufacturing Logistics Value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Chain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โซ่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แห่ง</a:t>
              </a:r>
              <a:r>
                <a:rPr kumimoji="0" lang="th-TH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คุณค่าโล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จิ</a:t>
              </a:r>
              <a:r>
                <a:rPr kumimoji="0" lang="th-TH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สติกส์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ใน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อุตสาหกรรม</a:t>
              </a:r>
              <a:r>
                <a:rPr kumimoji="0" lang="th-TH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4.0</a:t>
              </a: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>
              <a:off x="6900" y="6247"/>
              <a:ext cx="5501" cy="207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Customized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Delivery</a:t>
              </a:r>
              <a:r>
                <a:rPr kumimoji="0" lang="th-TH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</a:t>
              </a:r>
              <a:r>
                <a:rPr lang="th-TH" sz="1600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การ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จัดส่งแบบเฉพาะเจาะจงและอัจฉริยะใน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โซ่</a:t>
              </a:r>
              <a:r>
                <a:rPr kumimoji="0" lang="th-TH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อุปทาน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การผลิต 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4.0ให้สามารถตอบสนองความต้องการที่หลากของ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New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Industry</a:t>
              </a: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>
              <a:off x="6910" y="8388"/>
              <a:ext cx="5491" cy="19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Digital </a:t>
              </a:r>
              <a:r>
                <a:rPr lang="en-US" sz="1600" b="1" dirty="0" err="1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IoT</a:t>
              </a:r>
              <a:r>
                <a:rPr lang="en-US" sz="1600" b="1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&amp; Smart Process 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การ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บริหาร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จัดการเทคโนโลยีใหม่</a:t>
              </a:r>
              <a:r>
                <a:rPr kumimoji="0" lang="th-TH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ใน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โซ่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คุณค่า           </a:t>
              </a:r>
              <a:r>
                <a:rPr kumimoji="0" lang="th-TH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โล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จิ</a:t>
              </a:r>
              <a:r>
                <a:rPr kumimoji="0" lang="th-TH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สติกส์</a:t>
              </a:r>
              <a:r>
                <a:rPr lang="th-TH" sz="1600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เพื่อการรับ-ส่งสินค้าผ่านข้อมูลและ </a:t>
              </a:r>
              <a:r>
                <a:rPr lang="en-US" sz="1600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Smart Application </a:t>
              </a:r>
              <a:r>
                <a:rPr lang="th-TH" sz="1600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ตลอดโซ่แห่งคุณค่า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/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12297" y="3041"/>
              <a:ext cx="5188" cy="1485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การกระจายสินค้าสู่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ผู้บริโภคแห่งอนาคต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/>
              </a:r>
              <a:b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Cargoes Value Chain Distribution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/>
              </a:r>
              <a:b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AcrossWholeSelling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- Detailing</a:t>
              </a: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13903" y="10167"/>
              <a:ext cx="5077" cy="1944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Innovation &amp; Intelligent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Logistic</a:t>
              </a:r>
              <a:r>
                <a:rPr lang="en-US" sz="1600" b="1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s</a:t>
              </a:r>
              <a:r>
                <a:rPr kumimoji="0" lang="th-TH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</a:t>
              </a:r>
              <a:r>
                <a:rPr kumimoji="0" lang="th-TH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/>
              </a:r>
              <a:br>
                <a:rPr kumimoji="0" lang="th-TH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th-TH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โล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จิ</a:t>
              </a:r>
              <a:r>
                <a:rPr kumimoji="0" lang="th-TH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สติกส์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แห่งอนาคต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เกี่ยวกับนวัตกรรมและ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การสนองความ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ต้องการ</a:t>
              </a:r>
              <a:b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ที่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เปลี่ยนแปลงอย่างรวดเร็ว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/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13648" y="4772"/>
              <a:ext cx="5332" cy="1481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E-Autonomous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Fulfilled</a:t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การรับออ</a:t>
              </a:r>
              <a:r>
                <a:rPr kumimoji="0" lang="th-TH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เดอร์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และการเติมเต็ม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สินค้า</a:t>
              </a:r>
              <a:b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ผ่าน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การเชื่อมโยงอิเล็กทรอนิกส์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IoT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/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>
              <a:off x="13682" y="6408"/>
              <a:ext cx="5298" cy="1685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Digital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Delivery</a:t>
              </a:r>
              <a:r>
                <a:rPr kumimoji="0" lang="th-TH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 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การ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กระจายสินค้ารองรับการค้า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อิเล็กทรอนิกส์ซึ่ง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จะ</a:t>
              </a: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เป็นมากกว่า</a:t>
              </a:r>
              <a:b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kumimoji="0" lang="th-TH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ร้อย</a:t>
              </a: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ละ 30 ของปริมาณการค้าปลีก</a:t>
              </a: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13777" y="8254"/>
              <a:ext cx="5203" cy="1798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Niche &amp; Origin to Origin </a:t>
              </a:r>
              <a:r>
                <a:rPr lang="th-TH" sz="1600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/>
              </a:r>
              <a:br>
                <a:rPr lang="th-TH" sz="1600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r>
                <a:rPr lang="th-TH" sz="1600" dirty="0" err="1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สังคมดิจิทัล</a:t>
              </a:r>
              <a:r>
                <a:rPr lang="th-TH" sz="1600" dirty="0" smtClean="0"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>การส่งมอบสินค้าจากโรงงานถึงผู้บริโภคจะมีความซับซ้อน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  <a:t/>
              </a:r>
              <a:b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  <a:ea typeface="Angsana New" pitchFamily="18" charset="-34"/>
                  <a:cs typeface="Angsana New" pitchFamily="18" charset="-34"/>
                </a:rPr>
              </a:b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2070" name="Group 22"/>
            <p:cNvGrpSpPr>
              <a:grpSpLocks/>
            </p:cNvGrpSpPr>
            <p:nvPr/>
          </p:nvGrpSpPr>
          <p:grpSpPr bwMode="auto">
            <a:xfrm>
              <a:off x="547" y="4595"/>
              <a:ext cx="645" cy="6268"/>
              <a:chOff x="547" y="4595"/>
              <a:chExt cx="645" cy="6268"/>
            </a:xfrm>
          </p:grpSpPr>
          <p:cxnSp>
            <p:nvCxnSpPr>
              <p:cNvPr id="2071" name="AutoShape 23"/>
              <p:cNvCxnSpPr>
                <a:cxnSpLocks noChangeShapeType="1"/>
              </p:cNvCxnSpPr>
              <p:nvPr/>
            </p:nvCxnSpPr>
            <p:spPr bwMode="auto">
              <a:xfrm rot="16200000" flipH="1">
                <a:off x="-2566" y="7708"/>
                <a:ext cx="6268" cy="4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72" name="AutoShape 24"/>
              <p:cNvCxnSpPr>
                <a:cxnSpLocks noChangeShapeType="1"/>
              </p:cNvCxnSpPr>
              <p:nvPr/>
            </p:nvCxnSpPr>
            <p:spPr bwMode="auto">
              <a:xfrm>
                <a:off x="580" y="5515"/>
                <a:ext cx="5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3" name="AutoShape 25"/>
              <p:cNvCxnSpPr>
                <a:cxnSpLocks noChangeShapeType="1"/>
              </p:cNvCxnSpPr>
              <p:nvPr/>
            </p:nvCxnSpPr>
            <p:spPr bwMode="auto">
              <a:xfrm>
                <a:off x="597" y="7105"/>
                <a:ext cx="5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4" name="AutoShape 26"/>
              <p:cNvCxnSpPr>
                <a:cxnSpLocks noChangeShapeType="1"/>
              </p:cNvCxnSpPr>
              <p:nvPr/>
            </p:nvCxnSpPr>
            <p:spPr bwMode="auto">
              <a:xfrm>
                <a:off x="580" y="9048"/>
                <a:ext cx="5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5" name="AutoShape 27"/>
              <p:cNvCxnSpPr>
                <a:cxnSpLocks noChangeShapeType="1"/>
              </p:cNvCxnSpPr>
              <p:nvPr/>
            </p:nvCxnSpPr>
            <p:spPr bwMode="auto">
              <a:xfrm>
                <a:off x="580" y="10863"/>
                <a:ext cx="5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2076" name="Group 28"/>
            <p:cNvGrpSpPr>
              <a:grpSpLocks/>
            </p:cNvGrpSpPr>
            <p:nvPr/>
          </p:nvGrpSpPr>
          <p:grpSpPr bwMode="auto">
            <a:xfrm>
              <a:off x="6108" y="4544"/>
              <a:ext cx="645" cy="6666"/>
              <a:chOff x="1447" y="4595"/>
              <a:chExt cx="645" cy="6666"/>
            </a:xfrm>
          </p:grpSpPr>
          <p:cxnSp>
            <p:nvCxnSpPr>
              <p:cNvPr id="2077" name="AutoShape 29"/>
              <p:cNvCxnSpPr>
                <a:cxnSpLocks noChangeShapeType="1"/>
              </p:cNvCxnSpPr>
              <p:nvPr/>
            </p:nvCxnSpPr>
            <p:spPr bwMode="auto">
              <a:xfrm rot="16200000" flipH="1">
                <a:off x="-1879" y="7921"/>
                <a:ext cx="6666" cy="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78" name="AutoShape 30"/>
              <p:cNvCxnSpPr>
                <a:cxnSpLocks noChangeShapeType="1"/>
              </p:cNvCxnSpPr>
              <p:nvPr/>
            </p:nvCxnSpPr>
            <p:spPr bwMode="auto">
              <a:xfrm>
                <a:off x="1480" y="5515"/>
                <a:ext cx="5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79" name="AutoShape 31"/>
              <p:cNvCxnSpPr>
                <a:cxnSpLocks noChangeShapeType="1"/>
              </p:cNvCxnSpPr>
              <p:nvPr/>
            </p:nvCxnSpPr>
            <p:spPr bwMode="auto">
              <a:xfrm>
                <a:off x="1497" y="7272"/>
                <a:ext cx="5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80" name="AutoShape 32"/>
              <p:cNvCxnSpPr>
                <a:cxnSpLocks noChangeShapeType="1"/>
              </p:cNvCxnSpPr>
              <p:nvPr/>
            </p:nvCxnSpPr>
            <p:spPr bwMode="auto">
              <a:xfrm>
                <a:off x="1480" y="9331"/>
                <a:ext cx="5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81" name="AutoShape 33"/>
              <p:cNvCxnSpPr>
                <a:cxnSpLocks noChangeShapeType="1"/>
              </p:cNvCxnSpPr>
              <p:nvPr/>
            </p:nvCxnSpPr>
            <p:spPr bwMode="auto">
              <a:xfrm>
                <a:off x="1480" y="11261"/>
                <a:ext cx="5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082" name="AutoShape 34"/>
            <p:cNvCxnSpPr>
              <a:cxnSpLocks noChangeShapeType="1"/>
            </p:cNvCxnSpPr>
            <p:nvPr/>
          </p:nvCxnSpPr>
          <p:spPr bwMode="auto">
            <a:xfrm rot="16200000" flipH="1">
              <a:off x="9830" y="7645"/>
              <a:ext cx="6302" cy="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83" name="AutoShape 35"/>
            <p:cNvCxnSpPr>
              <a:cxnSpLocks noChangeShapeType="1"/>
            </p:cNvCxnSpPr>
            <p:nvPr/>
          </p:nvCxnSpPr>
          <p:spPr bwMode="auto">
            <a:xfrm>
              <a:off x="12995" y="5546"/>
              <a:ext cx="5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84" name="AutoShape 36"/>
            <p:cNvCxnSpPr>
              <a:cxnSpLocks noChangeShapeType="1"/>
            </p:cNvCxnSpPr>
            <p:nvPr/>
          </p:nvCxnSpPr>
          <p:spPr bwMode="auto">
            <a:xfrm>
              <a:off x="13012" y="7159"/>
              <a:ext cx="5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85" name="AutoShape 37"/>
            <p:cNvCxnSpPr>
              <a:cxnSpLocks noChangeShapeType="1"/>
            </p:cNvCxnSpPr>
            <p:nvPr/>
          </p:nvCxnSpPr>
          <p:spPr bwMode="auto">
            <a:xfrm>
              <a:off x="12995" y="8876"/>
              <a:ext cx="5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86" name="AutoShape 38"/>
            <p:cNvCxnSpPr>
              <a:cxnSpLocks noChangeShapeType="1"/>
            </p:cNvCxnSpPr>
            <p:nvPr/>
          </p:nvCxnSpPr>
          <p:spPr bwMode="auto">
            <a:xfrm>
              <a:off x="13012" y="10814"/>
              <a:ext cx="74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128"/>
            <a:ext cx="8229600" cy="8469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โจทย์การพัฒนาไทยแลนด์ 4.0 ด้านทรัพยากรมนุษย์ 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1537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3E943A15-60C4-41D6-A27D-3B41563A8048}" type="slidenum">
              <a:rPr lang="th-TH" smtClean="0"/>
              <a:pPr/>
              <a:t>14</a:t>
            </a:fld>
            <a:r>
              <a:rPr lang="th-TH" dirty="0" smtClean="0"/>
              <a:t>/22</a:t>
            </a:r>
            <a:endParaRPr lang="th-TH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2067444" y="4430875"/>
            <a:ext cx="80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922706" y="225336"/>
            <a:ext cx="4981575" cy="241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</a:rPr>
              <a:t>การจัดกลุ่มทำ</a:t>
            </a:r>
            <a:r>
              <a:rPr lang="en-US" sz="1400" b="1" dirty="0" smtClean="0">
                <a:solidFill>
                  <a:schemeClr val="tx1"/>
                </a:solidFill>
                <a:latin typeface="TH SarabunPSK" pitchFamily="34" charset="-34"/>
              </a:rPr>
              <a:t> Work Shop</a:t>
            </a:r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TH SarabunPSK" pitchFamily="34" charset="-34"/>
              </a:rPr>
              <a:t>    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H SarabunPSK" pitchFamily="34" charset="-34"/>
              </a:rPr>
              <a:t>“</a:t>
            </a:r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</a:rPr>
              <a:t>การปรับเปลี่ยนเพื่อขับเคลื่อนองค์กรสู่เศรษฐกิจใหม่ </a:t>
            </a:r>
            <a:r>
              <a:rPr lang="en-US" sz="1400" b="1" dirty="0" smtClean="0">
                <a:solidFill>
                  <a:schemeClr val="tx1"/>
                </a:solidFill>
                <a:latin typeface="TH SarabunPSK" pitchFamily="34" charset="-34"/>
              </a:rPr>
              <a:t>V-SERVE</a:t>
            </a:r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</a:rPr>
              <a:t> 4.0</a:t>
            </a:r>
            <a:r>
              <a:rPr lang="en-US" sz="1400" b="1" dirty="0" smtClean="0">
                <a:solidFill>
                  <a:schemeClr val="tx1"/>
                </a:solidFill>
                <a:latin typeface="TH SarabunPSK" pitchFamily="34" charset="-34"/>
              </a:rPr>
              <a:t>”</a:t>
            </a:r>
            <a:r>
              <a:rPr lang="th-TH" sz="1400" b="1" dirty="0" smtClean="0">
                <a:solidFill>
                  <a:schemeClr val="tx1"/>
                </a:solidFill>
                <a:latin typeface="TH SarabunPSK" pitchFamily="34" charset="-34"/>
              </a:rPr>
              <a:t> </a:t>
            </a:r>
            <a:endParaRPr lang="en-US" sz="16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algn="ctr"/>
            <a:endParaRPr lang="th-TH" sz="1800" b="1" dirty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140" y="1016000"/>
            <a:ext cx="1452407" cy="3356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th-TH" sz="9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algn="ctr"/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กลุ่ม 1</a:t>
            </a:r>
            <a:endParaRPr lang="en-US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algn="ctr"/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หัวหน้ากลุ่ม  </a:t>
            </a:r>
            <a:r>
              <a:rPr lang="en-US" sz="1000" b="1" dirty="0" smtClean="0">
                <a:solidFill>
                  <a:schemeClr val="tx1"/>
                </a:solidFill>
                <a:latin typeface="TH SarabunPSK" pitchFamily="34" charset="-34"/>
              </a:rPr>
              <a:t>:  </a:t>
            </a:r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คุณศันสนีย์</a:t>
            </a: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73320" y="1054359"/>
            <a:ext cx="1456004" cy="3238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algn="ctr"/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กลุ่ม 2</a:t>
            </a:r>
            <a:endParaRPr lang="en-US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algn="ctr"/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หัวหน้ากลุ่ม </a:t>
            </a:r>
            <a:r>
              <a:rPr lang="en-US" sz="1000" b="1" dirty="0" smtClean="0">
                <a:solidFill>
                  <a:schemeClr val="tx1"/>
                </a:solidFill>
                <a:latin typeface="TH SarabunPSK" pitchFamily="34" charset="-34"/>
              </a:rPr>
              <a:t>:  </a:t>
            </a:r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คุณ</a:t>
            </a:r>
            <a:r>
              <a:rPr lang="th-TH" sz="1000" b="1" dirty="0" err="1" smtClean="0">
                <a:solidFill>
                  <a:schemeClr val="tx1"/>
                </a:solidFill>
                <a:latin typeface="TH SarabunPSK" pitchFamily="34" charset="-34"/>
              </a:rPr>
              <a:t>ธนา</a:t>
            </a:r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กร</a:t>
            </a: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888392" y="1091682"/>
            <a:ext cx="1378574" cy="3238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algn="ctr"/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กลุ่ม 3</a:t>
            </a:r>
            <a:endParaRPr lang="en-US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algn="ctr"/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หัวหน้ากลุ่ม </a:t>
            </a:r>
            <a:r>
              <a:rPr lang="en-US" sz="1000" b="1" dirty="0" smtClean="0">
                <a:solidFill>
                  <a:schemeClr val="tx1"/>
                </a:solidFill>
                <a:latin typeface="TH SarabunPSK" pitchFamily="34" charset="-34"/>
              </a:rPr>
              <a:t>:  </a:t>
            </a:r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คุณ</a:t>
            </a:r>
            <a:r>
              <a:rPr lang="th-TH" sz="1000" b="1" dirty="0" err="1" smtClean="0">
                <a:solidFill>
                  <a:schemeClr val="tx1"/>
                </a:solidFill>
                <a:latin typeface="TH SarabunPSK" pitchFamily="34" charset="-34"/>
              </a:rPr>
              <a:t>ศิว</a:t>
            </a:r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กร</a:t>
            </a:r>
          </a:p>
          <a:p>
            <a:pPr algn="ctr"/>
            <a:endParaRPr lang="th-TH" sz="1000" b="1" dirty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95391" y="1061203"/>
            <a:ext cx="1378574" cy="3733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กลุ่ม 4</a:t>
            </a:r>
            <a:endParaRPr lang="en-US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algn="ctr"/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หัวหน้ากลุ่ม </a:t>
            </a:r>
            <a:r>
              <a:rPr lang="en-US" sz="1000" b="1" dirty="0" smtClean="0">
                <a:solidFill>
                  <a:schemeClr val="tx1"/>
                </a:solidFill>
                <a:latin typeface="TH SarabunPSK" pitchFamily="34" charset="-34"/>
              </a:rPr>
              <a:t>:  </a:t>
            </a:r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คุณสุริยา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5110" y="6482443"/>
            <a:ext cx="1621790" cy="304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เลขาฯ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นฤมล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(มล) </a:t>
            </a:r>
            <a:endParaRPr lang="th-TH" sz="900" dirty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0569" y="6500412"/>
            <a:ext cx="1558066" cy="3067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เลขาฯ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พชร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(เจ)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0706" y="3131003"/>
            <a:ext cx="1720495" cy="9401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marL="228573" indent="-228573"/>
            <a:endParaRPr lang="th-TH" sz="9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ระดับ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Manager</a:t>
            </a:r>
          </a:p>
          <a:p>
            <a:pPr marL="228573" indent="-228573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คุณรุ่งนิภา /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CS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ขาเข้า</a:t>
            </a:r>
          </a:p>
          <a:p>
            <a:pPr marL="228573" indent="-228573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คุณอนุกูล /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DCC</a:t>
            </a:r>
          </a:p>
          <a:p>
            <a:pPr marL="228573" indent="-228573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คุณเกษมศรี / ขนส่ง</a:t>
            </a:r>
          </a:p>
          <a:p>
            <a:pPr marL="228573" indent="-228573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ณัฐณิจ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ชา/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Sale</a:t>
            </a:r>
            <a:endParaRPr lang="th-TH" sz="9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คุณเตือนจิต / คลัง</a:t>
            </a:r>
          </a:p>
          <a:p>
            <a:pPr marL="228573" indent="-228573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คุณจิระศักดิ์/ ขนส่ง (ใต้)</a:t>
            </a:r>
          </a:p>
          <a:p>
            <a:pPr marL="228573" indent="-228573" algn="ctr"/>
            <a:endParaRPr lang="en-US" sz="900" b="1" dirty="0" smtClean="0">
              <a:solidFill>
                <a:schemeClr val="tx1"/>
              </a:solidFill>
              <a:latin typeface="TH SarabunPSK" pitchFamily="34" charset="-3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-2477292" y="3944391"/>
            <a:ext cx="5287575" cy="76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9615" y="3402965"/>
            <a:ext cx="85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68326" y="4106637"/>
            <a:ext cx="1720495" cy="11979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marL="228573" indent="-228573"/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ระดับ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Chief </a:t>
            </a:r>
            <a:endParaRPr lang="th-TH" sz="9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7.      คุณ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กัลยาณ์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/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CS 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ขาออก</a:t>
            </a:r>
            <a:endParaRPr lang="en-US" sz="9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8.      คุณนงลักษณ์ /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CS LCB</a:t>
            </a:r>
          </a:p>
          <a:p>
            <a:pPr marL="228573" indent="-228573">
              <a:buFontTx/>
              <a:buAutoNum type="arabicPeriod" startAt="9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อารีย์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/ คืนอากร</a:t>
            </a:r>
          </a:p>
          <a:p>
            <a:pPr marL="228573" indent="-228573">
              <a:buAutoNum type="arabicPeriod" startAt="9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คุณนุชรี / บิล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ลิ่ง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ขาเข้า</a:t>
            </a:r>
          </a:p>
          <a:p>
            <a:pPr marL="228573" indent="-228573">
              <a:buAutoNum type="arabicPeriod" startAt="11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คุณภัทร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ภรณ์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/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CS DC</a:t>
            </a:r>
          </a:p>
          <a:p>
            <a:pPr marL="228573" indent="-228573">
              <a:buAutoNum type="arabicPeriod" startAt="11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คุณเกศริน / ธุรการตลาด</a:t>
            </a:r>
          </a:p>
          <a:p>
            <a:pPr marL="228573" indent="-228573">
              <a:buAutoNum type="arabicPeriod" startAt="11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คุณชินา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ภรณ์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/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EDC</a:t>
            </a:r>
          </a:p>
          <a:p>
            <a:pPr marL="228573" indent="-228573" algn="ctr">
              <a:buAutoNum type="arabicPeriod"/>
            </a:pPr>
            <a:endParaRPr lang="en-US" sz="1000" b="1" dirty="0" smtClean="0">
              <a:solidFill>
                <a:schemeClr val="tx1"/>
              </a:solidFill>
              <a:latin typeface="TH SarabunPSK" pitchFamily="34" charset="-3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57843" y="4616450"/>
            <a:ext cx="110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0553" y="940060"/>
            <a:ext cx="7378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33813" y="981839"/>
            <a:ext cx="937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505596" y="1016506"/>
            <a:ext cx="130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627811" y="992841"/>
            <a:ext cx="92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157650" y="3098348"/>
            <a:ext cx="1665404" cy="9202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marL="228573" indent="-228573"/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ระดับ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Manager</a:t>
            </a:r>
          </a:p>
          <a:p>
            <a:pPr marL="228573" indent="-228573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วีรวรรณ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/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CS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ขาออก</a:t>
            </a:r>
          </a:p>
          <a:p>
            <a:pPr marL="228573" indent="-228573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สุริยันต์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/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OP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ขาเข้า</a:t>
            </a:r>
          </a:p>
          <a:p>
            <a:pPr marL="228573" indent="-228573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คุณเอกอนงค์ / ยุทธศาสตร์</a:t>
            </a:r>
          </a:p>
          <a:p>
            <a:pPr marL="228573" indent="-228573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คุณสมศักดิ์ / คลัง</a:t>
            </a:r>
          </a:p>
          <a:p>
            <a:pPr marL="228573" indent="-228573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คุณอังคณา /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Sale 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(ใต้)</a:t>
            </a:r>
          </a:p>
          <a:p>
            <a:pPr marL="228573" indent="-228573"/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 algn="ctr">
              <a:buAutoNum type="arabicPeriod"/>
            </a:pPr>
            <a:endParaRPr lang="en-US" sz="1000" b="1" dirty="0" smtClean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49488" y="4063058"/>
            <a:ext cx="1659953" cy="12518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marL="228573" indent="-228573"/>
            <a:endParaRPr lang="th-TH" sz="10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endParaRPr lang="th-TH" sz="9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endParaRPr lang="th-TH" sz="9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ระดับ</a:t>
            </a:r>
            <a:r>
              <a:rPr lang="en-US" sz="1000" dirty="0" smtClean="0">
                <a:solidFill>
                  <a:schemeClr val="tx1"/>
                </a:solidFill>
                <a:latin typeface="TH SarabunPSK" pitchFamily="34" charset="-34"/>
              </a:rPr>
              <a:t> Chief </a:t>
            </a:r>
            <a:endParaRPr lang="th-TH" sz="10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>
              <a:buAutoNum type="arabicPeriod" startAt="6"/>
            </a:pPr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คุณสุดที่รัก / </a:t>
            </a:r>
            <a:r>
              <a:rPr lang="en-US" sz="1000" dirty="0" smtClean="0">
                <a:solidFill>
                  <a:schemeClr val="tx1"/>
                </a:solidFill>
                <a:latin typeface="TH SarabunPSK" pitchFamily="34" charset="-34"/>
              </a:rPr>
              <a:t>Air Port</a:t>
            </a:r>
            <a:endParaRPr lang="th-TH" sz="10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>
              <a:buAutoNum type="arabicPeriod" startAt="6"/>
            </a:pPr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คุณ</a:t>
            </a:r>
            <a:r>
              <a:rPr lang="th-TH" sz="1000" dirty="0" err="1" smtClean="0">
                <a:solidFill>
                  <a:schemeClr val="tx1"/>
                </a:solidFill>
                <a:latin typeface="TH SarabunPSK" pitchFamily="34" charset="-34"/>
              </a:rPr>
              <a:t>ธนา</a:t>
            </a:r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รัตน์ / </a:t>
            </a:r>
            <a:r>
              <a:rPr lang="en-US" sz="1000" dirty="0" smtClean="0">
                <a:solidFill>
                  <a:schemeClr val="tx1"/>
                </a:solidFill>
                <a:latin typeface="TH SarabunPSK" pitchFamily="34" charset="-34"/>
              </a:rPr>
              <a:t>OP Air Port</a:t>
            </a:r>
          </a:p>
          <a:p>
            <a:r>
              <a:rPr lang="en-US" sz="1000" dirty="0" smtClean="0">
                <a:solidFill>
                  <a:schemeClr val="tx1"/>
                </a:solidFill>
                <a:latin typeface="TH SarabunPSK" pitchFamily="34" charset="-34"/>
              </a:rPr>
              <a:t>8.  </a:t>
            </a:r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   คุณวีระศักดิ์ /</a:t>
            </a:r>
            <a:r>
              <a:rPr lang="en-US" sz="1000" dirty="0" smtClean="0">
                <a:solidFill>
                  <a:schemeClr val="tx1"/>
                </a:solidFill>
                <a:latin typeface="TH SarabunPSK" pitchFamily="34" charset="-34"/>
              </a:rPr>
              <a:t>OP LKB</a:t>
            </a:r>
            <a:endParaRPr lang="th-TH" sz="10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9.     คุณชยพล / </a:t>
            </a:r>
            <a:r>
              <a:rPr lang="en-US" sz="1000" dirty="0" smtClean="0">
                <a:solidFill>
                  <a:schemeClr val="tx1"/>
                </a:solidFill>
                <a:latin typeface="TH SarabunPSK" pitchFamily="34" charset="-34"/>
              </a:rPr>
              <a:t>DC</a:t>
            </a:r>
            <a:endParaRPr lang="th-TH" sz="10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>
              <a:buAutoNum type="arabicPeriod" startAt="10"/>
            </a:pPr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คุณสุนิศา  / บิล</a:t>
            </a:r>
            <a:r>
              <a:rPr lang="th-TH" sz="1000" dirty="0" err="1" smtClean="0">
                <a:solidFill>
                  <a:schemeClr val="tx1"/>
                </a:solidFill>
                <a:latin typeface="TH SarabunPSK" pitchFamily="34" charset="-34"/>
              </a:rPr>
              <a:t>ลิ่ง</a:t>
            </a:r>
            <a:endParaRPr lang="th-TH" sz="10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>
              <a:buAutoNum type="arabicPeriod" startAt="10"/>
            </a:pPr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คุณ</a:t>
            </a:r>
            <a:r>
              <a:rPr lang="th-TH" sz="1000" dirty="0" err="1" smtClean="0">
                <a:solidFill>
                  <a:schemeClr val="tx1"/>
                </a:solidFill>
                <a:latin typeface="TH SarabunPSK" pitchFamily="34" charset="-34"/>
              </a:rPr>
              <a:t>กนกวรรณ</a:t>
            </a:r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 / บัญชี</a:t>
            </a:r>
          </a:p>
          <a:p>
            <a:pPr marL="228573" indent="-228573">
              <a:buFontTx/>
              <a:buAutoNum type="arabicPeriod" startAt="10"/>
            </a:pPr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คุณพรชัย /</a:t>
            </a:r>
            <a:r>
              <a:rPr lang="en-US" sz="1000" dirty="0" smtClean="0">
                <a:solidFill>
                  <a:schemeClr val="tx1"/>
                </a:solidFill>
                <a:latin typeface="TH SarabunPSK" pitchFamily="34" charset="-34"/>
              </a:rPr>
              <a:t>Messenger</a:t>
            </a:r>
            <a:endParaRPr lang="en-US" sz="9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>
              <a:buAutoNum type="arabicPeriod" startAt="11"/>
            </a:pPr>
            <a:endParaRPr lang="en-US" sz="1000" b="1" dirty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>
              <a:buFont typeface="+mj-lt"/>
              <a:buAutoNum type="arabicPeriod"/>
            </a:pPr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 algn="ctr">
              <a:buAutoNum type="arabicPeriod"/>
            </a:pPr>
            <a:endParaRPr lang="en-US" sz="1000" b="1" dirty="0" smtClean="0">
              <a:solidFill>
                <a:schemeClr val="tx1"/>
              </a:solidFill>
              <a:latin typeface="TH SarabunPSK" pitchFamily="34" charset="-34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3205155" y="4010470"/>
            <a:ext cx="5162817" cy="26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913389" y="4738731"/>
            <a:ext cx="12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323353" y="3992663"/>
            <a:ext cx="5189308" cy="20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-558561" y="4012304"/>
            <a:ext cx="5269137" cy="9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922944" y="3621224"/>
            <a:ext cx="115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790747" y="3647259"/>
            <a:ext cx="929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780201" y="4591230"/>
            <a:ext cx="103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039664" y="3200401"/>
            <a:ext cx="1615465" cy="10953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marL="228573" indent="-228573"/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ระดับ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Manager</a:t>
            </a:r>
          </a:p>
          <a:p>
            <a:pPr marL="180953" indent="-180953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คุณพิมพ์จี /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CS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ขาออก</a:t>
            </a:r>
          </a:p>
          <a:p>
            <a:pPr marL="180953" indent="-180953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คุณจักริน /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ต่างประเทศ</a:t>
            </a:r>
            <a:endParaRPr lang="en-US" sz="9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180953" indent="-180953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ปิ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ยะ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ภรณ์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/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Sale</a:t>
            </a:r>
          </a:p>
          <a:p>
            <a:pPr marL="180953" indent="-180953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คุณอิสราพร / บัญชี</a:t>
            </a:r>
          </a:p>
          <a:p>
            <a:pPr marL="180953" indent="-180953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คุณสำเริง / คลัง</a:t>
            </a:r>
          </a:p>
          <a:p>
            <a:pPr marL="180953" indent="-180953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คุณสุจารี / สุราษฏร์(ใต้)</a:t>
            </a:r>
          </a:p>
          <a:p>
            <a:pPr marL="228573" indent="-228573" algn="ctr">
              <a:buAutoNum type="arabicPeriod"/>
            </a:pPr>
            <a:endParaRPr lang="en-US" sz="1000" b="1" dirty="0" smtClean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035248" y="4332516"/>
            <a:ext cx="1619881" cy="12137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marL="228573" indent="-228573"/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ระดับ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Chief </a:t>
            </a:r>
            <a:endParaRPr lang="th-TH" sz="9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180953" indent="-180953">
              <a:buAutoNum type="arabicPeriod" startAt="7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คุณพรรณพัชร /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CS 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ขาเข้า</a:t>
            </a:r>
          </a:p>
          <a:p>
            <a:pPr marL="180953" indent="-180953">
              <a:buAutoNum type="arabicPeriod" startAt="7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คุณธวัชชัย /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OP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ขาเข้า</a:t>
            </a:r>
            <a:endParaRPr lang="en-US" sz="9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180953" indent="-180953">
              <a:buAutoNum type="arabicPeriod" startAt="9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คุณสุมาลี / การเงิน</a:t>
            </a:r>
          </a:p>
          <a:p>
            <a:pPr marL="180953" indent="-180953">
              <a:buAutoNum type="arabicPeriod" startAt="9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คุณจิราพร / บิลลิ่งขาออก</a:t>
            </a:r>
            <a:endParaRPr lang="en-US" sz="9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180953" indent="-180953">
              <a:buAutoNum type="arabicPeriod" startAt="11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คุณเฉลิมชัย / แม่สอด</a:t>
            </a:r>
          </a:p>
          <a:p>
            <a:pPr marL="180953" indent="-180953">
              <a:buFontTx/>
              <a:buAutoNum type="arabicPeriod" startAt="11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</a:t>
            </a:r>
            <a:r>
              <a:rPr lang="th-TH" sz="900" dirty="0">
                <a:solidFill>
                  <a:schemeClr val="tx1"/>
                </a:solidFill>
                <a:latin typeface="TH SarabunPSK" pitchFamily="34" charset="-34"/>
              </a:rPr>
              <a:t>ธงชัย/ 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ขนส่ง</a:t>
            </a:r>
          </a:p>
          <a:p>
            <a:pPr marL="180953" indent="-180953">
              <a:buFontTx/>
              <a:buAutoNum type="arabicPeriod" startAt="11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คุณสมชาย/ศูนย์บริการต่อเนื่อง</a:t>
            </a:r>
          </a:p>
          <a:p>
            <a:pPr marL="228573" indent="-228573"/>
            <a:endParaRPr lang="th-TH" sz="1000" b="1" dirty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>
              <a:buAutoNum type="arabicPeriod" startAt="11"/>
            </a:pPr>
            <a:endParaRPr lang="en-US" sz="1000" b="1" dirty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 algn="ctr">
              <a:buAutoNum type="arabicPeriod"/>
            </a:pPr>
            <a:endParaRPr lang="en-US" sz="1000" b="1" dirty="0" smtClean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85613" y="3254830"/>
            <a:ext cx="1569101" cy="9086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marL="228573" indent="-228573"/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ระดับ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Manager</a:t>
            </a:r>
          </a:p>
          <a:p>
            <a:pPr marL="90477" indent="-90477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คุณปุญญพัฒน์ /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Inspect</a:t>
            </a:r>
            <a:endParaRPr lang="th-TH" sz="9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90477" indent="-90477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คุณมานะ /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LCB</a:t>
            </a:r>
          </a:p>
          <a:p>
            <a:pPr marL="90477" indent="-90477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คุณศุภรัศมิ์ /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Sale</a:t>
            </a:r>
          </a:p>
          <a:p>
            <a:pPr marL="90477" indent="-90477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คุณเพชรนิล /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IT</a:t>
            </a:r>
            <a:endParaRPr lang="th-TH" sz="9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90477" indent="-90477">
              <a:buFont typeface="+mj-lt"/>
              <a:buAutoNum type="arabicPeriod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คุณจิราวรรณ / บัญชี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(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ใต้)</a:t>
            </a:r>
          </a:p>
          <a:p>
            <a:pPr marL="228573" indent="-228573" algn="ctr">
              <a:buAutoNum type="arabicPeriod"/>
            </a:pPr>
            <a:endParaRPr lang="en-US" sz="1000" b="1" dirty="0" smtClean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885613" y="4191000"/>
            <a:ext cx="1572463" cy="13082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marL="228573" indent="-228573"/>
            <a:endParaRPr lang="th-TH" sz="10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endParaRPr lang="th-TH" sz="10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ระดับ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Chief </a:t>
            </a:r>
            <a:endParaRPr lang="th-TH" sz="9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6.  คุณโชคชัย /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ต่างประเทศ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7.  คุณอริสา /</a:t>
            </a:r>
            <a:r>
              <a:rPr lang="en-US" sz="900" dirty="0">
                <a:solidFill>
                  <a:schemeClr val="tx1"/>
                </a:solidFill>
                <a:latin typeface="TH SarabunPSK" pitchFamily="34" charset="-34"/>
              </a:rPr>
              <a:t> CS</a:t>
            </a:r>
            <a:r>
              <a:rPr lang="th-TH" sz="900" dirty="0">
                <a:solidFill>
                  <a:schemeClr val="tx1"/>
                </a:solidFill>
                <a:latin typeface="TH SarabunPSK" pitchFamily="34" charset="-34"/>
              </a:rPr>
              <a:t> ขาออก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8.  คุณธเวทย์ </a:t>
            </a:r>
            <a:r>
              <a:rPr lang="en-US" sz="900" dirty="0">
                <a:solidFill>
                  <a:schemeClr val="tx1"/>
                </a:solidFill>
                <a:latin typeface="TH SarabunPSK" pitchFamily="34" charset="-34"/>
              </a:rPr>
              <a:t>/ CS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TH SarabunPSK" pitchFamily="34" charset="-34"/>
              </a:rPr>
              <a:t>Air Port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9.  คุณกิตติพงษ์ / คืนอากร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10. คุณสุปราณี / บิลลิ่ง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11. คุณปรียา / จัดซื้อ-ธุรการ</a:t>
            </a:r>
            <a:endParaRPr lang="en-US" sz="9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12. คุณออระดี / บิลลี่ง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13. คุณอนงค์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ภัทร์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(CS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ขาเข้า)</a:t>
            </a:r>
            <a:endParaRPr lang="th-TH" sz="10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>
              <a:buFont typeface="+mj-lt"/>
              <a:buAutoNum type="arabicPeriod"/>
            </a:pPr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 algn="ctr">
              <a:buAutoNum type="arabicPeriod"/>
            </a:pPr>
            <a:endParaRPr lang="en-US" sz="1000" b="1" dirty="0" smtClean="0">
              <a:solidFill>
                <a:schemeClr val="tx1"/>
              </a:solidFill>
              <a:latin typeface="TH SarabunPSK" pitchFamily="34" charset="-34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6200000" flipH="1">
            <a:off x="4255555" y="885649"/>
            <a:ext cx="125344" cy="2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68035" y="5345956"/>
            <a:ext cx="1718322" cy="3871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ระดับ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Supervisor 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อาวุโส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14. คุณธีร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พงษ์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/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OP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ขาเข้า</a:t>
            </a:r>
          </a:p>
          <a:p>
            <a:endParaRPr lang="th-TH" sz="1000" b="1" dirty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144830" y="5352403"/>
            <a:ext cx="1645561" cy="453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ระดับ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Supervisor 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อาวุโส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13. คุณธวัชชัย /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วี-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เวนทิส</a:t>
            </a:r>
            <a:endParaRPr lang="th-TH" sz="9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14. คุณชาญชัย /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OP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ขาเข้า</a:t>
            </a:r>
          </a:p>
          <a:p>
            <a:endParaRPr lang="th-TH" sz="1000" b="1" dirty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045576" y="5581650"/>
            <a:ext cx="1614996" cy="4229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ระดับ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Supervisor 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อาวุโส</a:t>
            </a:r>
          </a:p>
          <a:p>
            <a:pPr marL="180953" indent="-180953">
              <a:buAutoNum type="arabicPeriod" startAt="14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คุณวีรพล  /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OP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ขาเข้า </a:t>
            </a:r>
          </a:p>
          <a:p>
            <a:pPr marL="180953" indent="-180953">
              <a:buAutoNum type="arabicPeriod" startAt="14"/>
            </a:pP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คุณกัน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ตินันท์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/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CS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คืนอากร</a:t>
            </a:r>
          </a:p>
          <a:p>
            <a:pPr marL="228573" indent="-228573"/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 </a:t>
            </a:r>
            <a:endParaRPr lang="en-US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en-US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880090" y="5523139"/>
            <a:ext cx="1574064" cy="4510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ระดับ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Supervisor 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อาวุโส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14. คุณสุริยะชัย /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OP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ขาเข้า 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15. คุณสุธาทิพย์ /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CS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ชดเชย</a:t>
            </a:r>
          </a:p>
          <a:p>
            <a:endParaRPr lang="en-US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>
              <a:solidFill>
                <a:schemeClr val="tx1"/>
              </a:solidFill>
              <a:latin typeface="TH SarabunPSK" pitchFamily="34" charset="-34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2069349" y="6644940"/>
            <a:ext cx="88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26611" y="6628255"/>
            <a:ext cx="140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905769" y="6604635"/>
            <a:ext cx="142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771590" y="6610495"/>
            <a:ext cx="123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7457322" y="1062913"/>
            <a:ext cx="1378574" cy="4095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หัวหน้ากองเลขาฯ</a:t>
            </a:r>
          </a:p>
          <a:p>
            <a:pPr algn="ctr"/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คุณเอกอนงค์ </a:t>
            </a:r>
          </a:p>
        </p:txBody>
      </p:sp>
      <p:cxnSp>
        <p:nvCxnSpPr>
          <p:cNvPr id="88" name="Straight Connector 87"/>
          <p:cNvCxnSpPr/>
          <p:nvPr/>
        </p:nvCxnSpPr>
        <p:spPr>
          <a:xfrm rot="16200000" flipH="1">
            <a:off x="6598788" y="2404220"/>
            <a:ext cx="1888672" cy="8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543098" y="2499285"/>
            <a:ext cx="134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7549314" y="3351039"/>
            <a:ext cx="119672" cy="3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68595" y="5823857"/>
            <a:ext cx="1718322" cy="6640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ผู้สังเกตการณ์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15. คุณอำนวย / วี-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เวนทิส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16. คุณแพรวพรรณ / ที่ปรึกษา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17. คุณ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สุภาพร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(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Sale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)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 </a:t>
            </a:r>
            <a:endParaRPr lang="th-TH" sz="9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154355" y="5860143"/>
            <a:ext cx="1664611" cy="5715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r>
              <a:rPr lang="th-TH" sz="900" dirty="0" smtClean="0">
                <a:solidFill>
                  <a:schemeClr val="tx1"/>
                </a:solidFill>
                <a:latin typeface="Angsana New" pitchFamily="18" charset="-34"/>
              </a:rPr>
              <a:t>ผู้สังเกตการณ์</a:t>
            </a:r>
          </a:p>
          <a:p>
            <a:r>
              <a:rPr lang="th-TH" sz="800" dirty="0" smtClean="0">
                <a:solidFill>
                  <a:schemeClr val="tx1"/>
                </a:solidFill>
                <a:latin typeface="Angsana New" pitchFamily="18" charset="-34"/>
              </a:rPr>
              <a:t>15. คุณบัวบูชา </a:t>
            </a:r>
            <a:r>
              <a:rPr lang="en-US" sz="800" dirty="0" smtClean="0">
                <a:solidFill>
                  <a:schemeClr val="tx1"/>
                </a:solidFill>
                <a:latin typeface="Angsana New" pitchFamily="18" charset="-34"/>
              </a:rPr>
              <a:t>/ Sale</a:t>
            </a:r>
            <a:r>
              <a:rPr lang="th-TH" sz="800" dirty="0" smtClean="0">
                <a:solidFill>
                  <a:schemeClr val="tx1"/>
                </a:solidFill>
                <a:latin typeface="Angsana New" pitchFamily="18" charset="-34"/>
              </a:rPr>
              <a:t> </a:t>
            </a:r>
          </a:p>
          <a:p>
            <a:r>
              <a:rPr lang="th-TH" sz="800" dirty="0" smtClean="0">
                <a:solidFill>
                  <a:schemeClr val="tx1"/>
                </a:solidFill>
                <a:latin typeface="Angsana New" pitchFamily="18" charset="-34"/>
              </a:rPr>
              <a:t>16. คุณสมลักษณ์ / ขาออก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Angsana New" pitchFamily="18" charset="-34"/>
              </a:rPr>
              <a:t>17. คุณทูล</a:t>
            </a:r>
            <a:r>
              <a:rPr lang="en-US" sz="900" dirty="0" smtClean="0">
                <a:solidFill>
                  <a:schemeClr val="tx1"/>
                </a:solidFill>
                <a:latin typeface="Angsana New" pitchFamily="18" charset="-34"/>
              </a:rPr>
              <a:t> </a:t>
            </a:r>
            <a:r>
              <a:rPr lang="th-TH" sz="900" dirty="0" smtClean="0">
                <a:solidFill>
                  <a:schemeClr val="tx1"/>
                </a:solidFill>
                <a:latin typeface="Angsana New" pitchFamily="18" charset="-34"/>
              </a:rPr>
              <a:t>(สาขาพม่า) </a:t>
            </a:r>
            <a:endParaRPr lang="th-TH" sz="1000" dirty="0" smtClean="0">
              <a:solidFill>
                <a:schemeClr val="tx1"/>
              </a:solidFill>
              <a:latin typeface="Angsana New" pitchFamily="18" charset="-34"/>
            </a:endParaRPr>
          </a:p>
          <a:p>
            <a:endParaRPr lang="th-TH" sz="1000" b="1" dirty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045575" y="6044293"/>
            <a:ext cx="1625611" cy="4104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ผู้สังเกตการณ์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16.  คุณล้อมดาว / 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DC</a:t>
            </a:r>
          </a:p>
          <a:p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17.  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มนัสนันท์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/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CS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ขาเข้า </a:t>
            </a:r>
            <a:endParaRPr lang="en-US" sz="9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880090" y="6005483"/>
            <a:ext cx="1574064" cy="4633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ผู้สังเกตการณ์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16. คุณวาสนา /</a:t>
            </a:r>
            <a:r>
              <a:rPr lang="en-US" sz="900" dirty="0" smtClean="0">
                <a:solidFill>
                  <a:schemeClr val="tx1"/>
                </a:solidFill>
                <a:latin typeface="TH SarabunPSK" pitchFamily="34" charset="-34"/>
              </a:rPr>
              <a:t> 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ติดตามหนี้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17. คุณอร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วินท์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/ ขนส่ง </a:t>
            </a:r>
            <a:endParaRPr lang="en-US" sz="9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endParaRPr lang="th-TH" sz="1000" b="1" dirty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80" name="TextBox 84"/>
          <p:cNvSpPr txBox="1">
            <a:spLocks noChangeArrowheads="1"/>
          </p:cNvSpPr>
          <p:nvPr/>
        </p:nvSpPr>
        <p:spPr bwMode="auto">
          <a:xfrm>
            <a:off x="7569202" y="501651"/>
            <a:ext cx="1422399" cy="420402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square" lIns="81055" tIns="40528" rIns="81055" bIns="40528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bg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bg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bg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bg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bg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bg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bg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bg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bg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defTabSz="476193">
              <a:defRPr/>
            </a:pPr>
            <a:r>
              <a:rPr lang="en-US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Up Date : 17.9.59 </a:t>
            </a:r>
            <a:r>
              <a:rPr lang="th-TH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เวลา 11.35 น. 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139474" y="5539582"/>
            <a:ext cx="124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071730" y="5593221"/>
            <a:ext cx="727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770450" y="5757747"/>
            <a:ext cx="113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913388" y="5793285"/>
            <a:ext cx="119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59741" y="6515101"/>
            <a:ext cx="1721460" cy="2775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เลขาฯ 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คุณกฤติยา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ณี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 (กิ๊ก) </a:t>
            </a:r>
            <a:endParaRPr lang="th-TH" sz="900" dirty="0">
              <a:solidFill>
                <a:schemeClr val="tx1"/>
              </a:solidFill>
              <a:latin typeface="TH SarabunPSK" pitchFamily="34" charset="-34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128618" y="6220899"/>
            <a:ext cx="140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2162735" y="6494012"/>
            <a:ext cx="1665194" cy="3086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เลขาฯ</a:t>
            </a:r>
          </a:p>
          <a:p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คุณจิตรา  (</a:t>
            </a:r>
            <a:r>
              <a:rPr lang="th-TH" sz="900" dirty="0" err="1" smtClean="0">
                <a:solidFill>
                  <a:schemeClr val="tx1"/>
                </a:solidFill>
                <a:latin typeface="TH SarabunPSK" pitchFamily="34" charset="-34"/>
              </a:rPr>
              <a:t>จูน</a:t>
            </a:r>
            <a:r>
              <a:rPr lang="th-TH" sz="900" dirty="0" smtClean="0">
                <a:solidFill>
                  <a:schemeClr val="tx1"/>
                </a:solidFill>
                <a:latin typeface="TH SarabunPSK" pitchFamily="34" charset="-34"/>
              </a:rPr>
              <a:t>) 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5768976" y="6175566"/>
            <a:ext cx="109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5701" y="1521356"/>
            <a:ext cx="13447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07684" y="1839141"/>
            <a:ext cx="12569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2087880" y="1529287"/>
            <a:ext cx="1028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3923153" y="1611358"/>
            <a:ext cx="104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3923346" y="1922262"/>
            <a:ext cx="97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5803401" y="1630019"/>
            <a:ext cx="102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7667023" y="3097059"/>
            <a:ext cx="1183063" cy="6991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ด้าน </a:t>
            </a:r>
            <a:r>
              <a:rPr lang="en-US" sz="1000" dirty="0" smtClean="0">
                <a:solidFill>
                  <a:schemeClr val="tx1"/>
                </a:solidFill>
                <a:latin typeface="TH SarabunPSK" pitchFamily="34" charset="-34"/>
              </a:rPr>
              <a:t> Support IT</a:t>
            </a:r>
          </a:p>
          <a:p>
            <a:r>
              <a:rPr lang="th-TH" sz="1000" dirty="0" err="1" smtClean="0">
                <a:solidFill>
                  <a:schemeClr val="tx1"/>
                </a:solidFill>
                <a:latin typeface="TH SarabunPSK" pitchFamily="34" charset="-34"/>
              </a:rPr>
              <a:t>คุณปรัญ</a:t>
            </a:r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ชา </a:t>
            </a:r>
            <a:endParaRPr lang="en-US" sz="1000" dirty="0" smtClean="0">
              <a:solidFill>
                <a:schemeClr val="tx1"/>
              </a:solidFill>
              <a:latin typeface="TH SarabunPSK" pitchFamily="34" charset="-34"/>
            </a:endParaRPr>
          </a:p>
        </p:txBody>
      </p:sp>
      <p:cxnSp>
        <p:nvCxnSpPr>
          <p:cNvPr id="162" name="Straight Connector 161"/>
          <p:cNvCxnSpPr/>
          <p:nvPr/>
        </p:nvCxnSpPr>
        <p:spPr>
          <a:xfrm>
            <a:off x="3910667" y="6207622"/>
            <a:ext cx="134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23"/>
          <p:cNvCxnSpPr/>
          <p:nvPr/>
        </p:nvCxnSpPr>
        <p:spPr>
          <a:xfrm>
            <a:off x="402849" y="2508224"/>
            <a:ext cx="243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แผนผังลำดับงาน: เทปเจาะรู 101"/>
          <p:cNvSpPr/>
          <p:nvPr/>
        </p:nvSpPr>
        <p:spPr>
          <a:xfrm>
            <a:off x="496271" y="2739118"/>
            <a:ext cx="1474043" cy="353397"/>
          </a:xfrm>
          <a:prstGeom prst="flowChartPunchedTap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th-TH" sz="900" b="1" dirty="0" smtClean="0"/>
              <a:t>ผลจาก </a:t>
            </a:r>
            <a:r>
              <a:rPr lang="en-US" sz="900" b="1" dirty="0" smtClean="0"/>
              <a:t>SWOT</a:t>
            </a:r>
            <a:r>
              <a:rPr lang="th-TH" sz="900" b="1" dirty="0" smtClean="0"/>
              <a:t> </a:t>
            </a:r>
          </a:p>
          <a:p>
            <a:pPr algn="ctr"/>
            <a:r>
              <a:rPr lang="th-TH" sz="900" b="1" dirty="0" smtClean="0"/>
              <a:t>(</a:t>
            </a:r>
            <a:r>
              <a:rPr lang="en-US" sz="900" b="1" dirty="0" smtClean="0"/>
              <a:t>Strength</a:t>
            </a:r>
            <a:r>
              <a:rPr lang="th-TH" sz="900" b="1" dirty="0" smtClean="0"/>
              <a:t> </a:t>
            </a:r>
            <a:r>
              <a:rPr lang="th-TH" sz="900" dirty="0" smtClean="0"/>
              <a:t>)</a:t>
            </a:r>
            <a:endParaRPr lang="th-TH" sz="700" dirty="0"/>
          </a:p>
        </p:txBody>
      </p:sp>
      <p:cxnSp>
        <p:nvCxnSpPr>
          <p:cNvPr id="118" name="Straight Connector 19"/>
          <p:cNvCxnSpPr/>
          <p:nvPr/>
        </p:nvCxnSpPr>
        <p:spPr>
          <a:xfrm>
            <a:off x="2083160" y="3479165"/>
            <a:ext cx="61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35"/>
          <p:cNvCxnSpPr/>
          <p:nvPr/>
        </p:nvCxnSpPr>
        <p:spPr>
          <a:xfrm>
            <a:off x="2269572" y="2531356"/>
            <a:ext cx="243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35"/>
          <p:cNvCxnSpPr/>
          <p:nvPr/>
        </p:nvCxnSpPr>
        <p:spPr>
          <a:xfrm flipV="1">
            <a:off x="2264423" y="2836545"/>
            <a:ext cx="293311" cy="8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แผนผังลำดับงาน: เทปเจาะรู 140"/>
          <p:cNvSpPr/>
          <p:nvPr/>
        </p:nvSpPr>
        <p:spPr>
          <a:xfrm>
            <a:off x="2366800" y="2732639"/>
            <a:ext cx="1406914" cy="323850"/>
          </a:xfrm>
          <a:prstGeom prst="flowChartPunchedTap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th-TH" sz="800" b="1" dirty="0" smtClean="0"/>
              <a:t>ผลจาก </a:t>
            </a:r>
            <a:r>
              <a:rPr lang="en-US" sz="800" b="1" dirty="0" smtClean="0"/>
              <a:t>SWOT</a:t>
            </a:r>
          </a:p>
          <a:p>
            <a:pPr algn="ctr"/>
            <a:r>
              <a:rPr lang="en-US" sz="800" b="1" dirty="0" smtClean="0"/>
              <a:t> </a:t>
            </a:r>
            <a:r>
              <a:rPr lang="th-TH" sz="800" b="1" dirty="0" smtClean="0"/>
              <a:t>(</a:t>
            </a:r>
            <a:r>
              <a:rPr lang="en-US" sz="800" b="1" dirty="0" smtClean="0"/>
              <a:t>Weakness</a:t>
            </a:r>
            <a:r>
              <a:rPr lang="th-TH" sz="800" b="1" dirty="0" smtClean="0"/>
              <a:t> )</a:t>
            </a:r>
            <a:endParaRPr lang="th-TH" sz="700" b="1" dirty="0"/>
          </a:p>
        </p:txBody>
      </p:sp>
      <p:sp>
        <p:nvSpPr>
          <p:cNvPr id="142" name="แผนผังลำดับงาน: เทปเจาะรู 141"/>
          <p:cNvSpPr/>
          <p:nvPr/>
        </p:nvSpPr>
        <p:spPr>
          <a:xfrm>
            <a:off x="495300" y="2353859"/>
            <a:ext cx="1469571" cy="376759"/>
          </a:xfrm>
          <a:prstGeom prst="flowChartPunchedTap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th-TH" sz="900" b="1" dirty="0" smtClean="0"/>
              <a:t>แบบฟอร์ม</a:t>
            </a:r>
            <a:r>
              <a:rPr lang="en-US" sz="1000" b="1" dirty="0" smtClean="0"/>
              <a:t> A</a:t>
            </a:r>
            <a:endParaRPr lang="en-US" sz="800" b="1" dirty="0" smtClean="0"/>
          </a:p>
          <a:p>
            <a:pPr algn="ctr"/>
            <a:r>
              <a:rPr lang="en-US" sz="700" b="1" dirty="0" smtClean="0"/>
              <a:t>Supervisor-Foreman-Junior Level</a:t>
            </a:r>
            <a:endParaRPr lang="th-TH" sz="700" b="1" dirty="0"/>
          </a:p>
        </p:txBody>
      </p:sp>
      <p:cxnSp>
        <p:nvCxnSpPr>
          <p:cNvPr id="155" name="Straight Connector 138"/>
          <p:cNvCxnSpPr/>
          <p:nvPr/>
        </p:nvCxnSpPr>
        <p:spPr>
          <a:xfrm flipV="1">
            <a:off x="4105469" y="2590762"/>
            <a:ext cx="250856" cy="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38"/>
          <p:cNvCxnSpPr/>
          <p:nvPr/>
        </p:nvCxnSpPr>
        <p:spPr>
          <a:xfrm>
            <a:off x="4103543" y="3004936"/>
            <a:ext cx="243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45"/>
          <p:cNvCxnSpPr/>
          <p:nvPr/>
        </p:nvCxnSpPr>
        <p:spPr>
          <a:xfrm flipV="1">
            <a:off x="5954627" y="2538588"/>
            <a:ext cx="223600" cy="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45"/>
          <p:cNvCxnSpPr/>
          <p:nvPr/>
        </p:nvCxnSpPr>
        <p:spPr>
          <a:xfrm flipV="1">
            <a:off x="5962262" y="3077626"/>
            <a:ext cx="273309" cy="3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45"/>
          <p:cNvCxnSpPr/>
          <p:nvPr/>
        </p:nvCxnSpPr>
        <p:spPr>
          <a:xfrm>
            <a:off x="7532915" y="1667971"/>
            <a:ext cx="12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32"/>
          <p:cNvCxnSpPr/>
          <p:nvPr/>
        </p:nvCxnSpPr>
        <p:spPr>
          <a:xfrm rot="5400000">
            <a:off x="6297242" y="1010116"/>
            <a:ext cx="124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32"/>
          <p:cNvCxnSpPr/>
          <p:nvPr/>
        </p:nvCxnSpPr>
        <p:spPr>
          <a:xfrm rot="5400000">
            <a:off x="8085441" y="994735"/>
            <a:ext cx="130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23"/>
          <p:cNvCxnSpPr/>
          <p:nvPr/>
        </p:nvCxnSpPr>
        <p:spPr>
          <a:xfrm>
            <a:off x="401294" y="2814579"/>
            <a:ext cx="940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ตัวเชื่อมต่อตรง 153"/>
          <p:cNvCxnSpPr/>
          <p:nvPr/>
        </p:nvCxnSpPr>
        <p:spPr>
          <a:xfrm rot="5400000">
            <a:off x="153674" y="2568605"/>
            <a:ext cx="493674" cy="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ตัวเชื่อมต่อตรง 173"/>
          <p:cNvCxnSpPr/>
          <p:nvPr/>
        </p:nvCxnSpPr>
        <p:spPr>
          <a:xfrm rot="5400000">
            <a:off x="2012446" y="2597728"/>
            <a:ext cx="5047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23"/>
          <p:cNvCxnSpPr/>
          <p:nvPr/>
        </p:nvCxnSpPr>
        <p:spPr>
          <a:xfrm>
            <a:off x="3934099" y="2207118"/>
            <a:ext cx="120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23"/>
          <p:cNvCxnSpPr/>
          <p:nvPr/>
        </p:nvCxnSpPr>
        <p:spPr>
          <a:xfrm flipV="1">
            <a:off x="5801582" y="2239347"/>
            <a:ext cx="93669" cy="1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ตัวเชื่อมต่อตรง 195"/>
          <p:cNvCxnSpPr/>
          <p:nvPr/>
        </p:nvCxnSpPr>
        <p:spPr>
          <a:xfrm rot="16200000" flipH="1">
            <a:off x="5619718" y="2739663"/>
            <a:ext cx="680145" cy="1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196798" y="2151652"/>
            <a:ext cx="140659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2087880" y="1855859"/>
            <a:ext cx="1096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087880" y="2134805"/>
            <a:ext cx="1096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ตัวเชื่อมต่อตรง 173"/>
          <p:cNvCxnSpPr/>
          <p:nvPr/>
        </p:nvCxnSpPr>
        <p:spPr>
          <a:xfrm rot="5400000">
            <a:off x="3788100" y="2696482"/>
            <a:ext cx="630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แผนผังลำดับงาน: เทปเจาะรู 99"/>
          <p:cNvSpPr/>
          <p:nvPr/>
        </p:nvSpPr>
        <p:spPr>
          <a:xfrm>
            <a:off x="2367644" y="2358100"/>
            <a:ext cx="1393824" cy="365095"/>
          </a:xfrm>
          <a:prstGeom prst="flowChartPunchedTap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th-TH" sz="900" b="1" dirty="0" smtClean="0"/>
              <a:t>แบบฟอร์ม</a:t>
            </a:r>
            <a:r>
              <a:rPr lang="en-US" sz="900" b="1" dirty="0" smtClean="0"/>
              <a:t> B</a:t>
            </a:r>
            <a:r>
              <a:rPr lang="en-US" sz="1100" b="1" dirty="0" smtClean="0"/>
              <a:t> </a:t>
            </a:r>
          </a:p>
          <a:p>
            <a:pPr algn="ctr"/>
            <a:r>
              <a:rPr lang="en-US" sz="700" b="1" dirty="0" smtClean="0"/>
              <a:t>Chief &amp; Manager Level</a:t>
            </a:r>
            <a:endParaRPr lang="th-TH" sz="700" b="1" dirty="0"/>
          </a:p>
        </p:txBody>
      </p:sp>
      <p:sp>
        <p:nvSpPr>
          <p:cNvPr id="224" name="แผนผังลำดับงาน: เทปเจาะรู 101"/>
          <p:cNvSpPr/>
          <p:nvPr/>
        </p:nvSpPr>
        <p:spPr>
          <a:xfrm>
            <a:off x="4206486" y="2809875"/>
            <a:ext cx="1415986" cy="353397"/>
          </a:xfrm>
          <a:prstGeom prst="flowChartPunchedTap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th-TH" sz="900" b="1" dirty="0" smtClean="0"/>
              <a:t>ผลจาก </a:t>
            </a:r>
            <a:r>
              <a:rPr lang="en-US" sz="900" b="1" dirty="0" smtClean="0"/>
              <a:t>SWOT</a:t>
            </a:r>
            <a:r>
              <a:rPr lang="th-TH" sz="900" b="1" dirty="0" smtClean="0"/>
              <a:t> </a:t>
            </a:r>
          </a:p>
          <a:p>
            <a:pPr algn="ctr"/>
            <a:r>
              <a:rPr lang="th-TH" sz="900" b="1" dirty="0" smtClean="0"/>
              <a:t>(</a:t>
            </a:r>
            <a:r>
              <a:rPr lang="en-US" sz="900" b="1" dirty="0" smtClean="0"/>
              <a:t>Strength</a:t>
            </a:r>
            <a:r>
              <a:rPr lang="th-TH" sz="900" b="1" dirty="0" smtClean="0"/>
              <a:t> </a:t>
            </a:r>
            <a:r>
              <a:rPr lang="th-TH" sz="900" dirty="0" smtClean="0"/>
              <a:t>)</a:t>
            </a:r>
            <a:endParaRPr lang="th-TH" sz="700" dirty="0"/>
          </a:p>
        </p:txBody>
      </p:sp>
      <p:cxnSp>
        <p:nvCxnSpPr>
          <p:cNvPr id="241" name="Straight Connector 240"/>
          <p:cNvCxnSpPr/>
          <p:nvPr/>
        </p:nvCxnSpPr>
        <p:spPr>
          <a:xfrm>
            <a:off x="5808844" y="1902161"/>
            <a:ext cx="102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แผนผังลำดับงาน: เทปเจาะรู 140"/>
          <p:cNvSpPr/>
          <p:nvPr/>
        </p:nvSpPr>
        <p:spPr>
          <a:xfrm>
            <a:off x="6042543" y="2854196"/>
            <a:ext cx="1438664" cy="323850"/>
          </a:xfrm>
          <a:prstGeom prst="flowChartPunchedTap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th-TH" sz="800" b="1" dirty="0" smtClean="0"/>
              <a:t>ผลจาก </a:t>
            </a:r>
            <a:r>
              <a:rPr lang="en-US" sz="800" b="1" dirty="0" smtClean="0"/>
              <a:t>SWOT</a:t>
            </a:r>
          </a:p>
          <a:p>
            <a:pPr algn="ctr"/>
            <a:r>
              <a:rPr lang="en-US" sz="800" b="1" dirty="0" smtClean="0"/>
              <a:t> </a:t>
            </a:r>
            <a:r>
              <a:rPr lang="th-TH" sz="800" b="1" dirty="0" smtClean="0"/>
              <a:t>(</a:t>
            </a:r>
            <a:r>
              <a:rPr lang="en-US" sz="800" b="1" dirty="0" smtClean="0"/>
              <a:t>Weakness</a:t>
            </a:r>
            <a:r>
              <a:rPr lang="th-TH" sz="800" b="1" dirty="0" smtClean="0"/>
              <a:t> )</a:t>
            </a:r>
            <a:endParaRPr lang="th-TH" sz="700" b="1" dirty="0"/>
          </a:p>
        </p:txBody>
      </p:sp>
      <p:sp>
        <p:nvSpPr>
          <p:cNvPr id="257" name="แผนผังลำดับงาน: เทปเจาะรู 99"/>
          <p:cNvSpPr/>
          <p:nvPr/>
        </p:nvSpPr>
        <p:spPr>
          <a:xfrm>
            <a:off x="6063344" y="2431143"/>
            <a:ext cx="1393824" cy="399143"/>
          </a:xfrm>
          <a:prstGeom prst="flowChartPunchedTap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th-TH" sz="900" b="1" dirty="0" smtClean="0"/>
              <a:t>แบบฟอร์ม</a:t>
            </a:r>
            <a:r>
              <a:rPr lang="en-US" sz="900" b="1" dirty="0" smtClean="0"/>
              <a:t> B</a:t>
            </a:r>
            <a:r>
              <a:rPr lang="en-US" sz="1100" b="1" dirty="0" smtClean="0"/>
              <a:t> </a:t>
            </a:r>
          </a:p>
          <a:p>
            <a:pPr algn="ctr"/>
            <a:r>
              <a:rPr lang="en-US" sz="700" b="1" dirty="0" smtClean="0"/>
              <a:t>Chief &amp; Manager Level</a:t>
            </a:r>
            <a:endParaRPr lang="th-TH" sz="700" b="1" dirty="0"/>
          </a:p>
        </p:txBody>
      </p:sp>
      <p:sp>
        <p:nvSpPr>
          <p:cNvPr id="258" name="แผนผังลำดับงาน: เทปเจาะรู 141"/>
          <p:cNvSpPr/>
          <p:nvPr/>
        </p:nvSpPr>
        <p:spPr>
          <a:xfrm>
            <a:off x="4196443" y="2407298"/>
            <a:ext cx="1420586" cy="429209"/>
          </a:xfrm>
          <a:prstGeom prst="flowChartPunchedTape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th-TH" sz="900" b="1" dirty="0" smtClean="0"/>
              <a:t>แบบฟอร์ม</a:t>
            </a:r>
            <a:r>
              <a:rPr lang="en-US" sz="1000" b="1" dirty="0" smtClean="0"/>
              <a:t> A</a:t>
            </a:r>
            <a:endParaRPr lang="en-US" sz="800" b="1" dirty="0" smtClean="0"/>
          </a:p>
          <a:p>
            <a:pPr algn="ctr"/>
            <a:r>
              <a:rPr lang="en-US" sz="700" b="1" dirty="0" smtClean="0"/>
              <a:t>Supervisor-Foreman-Junior Level</a:t>
            </a:r>
            <a:endParaRPr lang="th-TH" sz="700" b="1" dirty="0"/>
          </a:p>
        </p:txBody>
      </p:sp>
      <p:cxnSp>
        <p:nvCxnSpPr>
          <p:cNvPr id="261" name="Straight Connector 260"/>
          <p:cNvCxnSpPr/>
          <p:nvPr/>
        </p:nvCxnSpPr>
        <p:spPr>
          <a:xfrm>
            <a:off x="2077173" y="6213706"/>
            <a:ext cx="727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สี่เหลี่ยมมุมมน 111"/>
          <p:cNvSpPr/>
          <p:nvPr/>
        </p:nvSpPr>
        <p:spPr>
          <a:xfrm>
            <a:off x="2213429" y="2050143"/>
            <a:ext cx="1251857" cy="290286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9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h-TH" sz="9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h-TH" sz="9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ผลการประเมินแบบสอบถาม</a:t>
            </a:r>
          </a:p>
          <a:p>
            <a:pPr algn="ctr"/>
            <a:endParaRPr lang="th-TH" dirty="0"/>
          </a:p>
        </p:txBody>
      </p:sp>
      <p:sp>
        <p:nvSpPr>
          <p:cNvPr id="113" name="สี่เหลี่ยมมุมมน 112"/>
          <p:cNvSpPr/>
          <p:nvPr/>
        </p:nvSpPr>
        <p:spPr>
          <a:xfrm>
            <a:off x="7647214" y="1496786"/>
            <a:ext cx="1251857" cy="35378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คุณสุชาทิพย์</a:t>
            </a:r>
          </a:p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ที่ปรึกษา</a:t>
            </a:r>
            <a:endParaRPr lang="th-TH" sz="1000" dirty="0">
              <a:solidFill>
                <a:schemeClr val="tx1"/>
              </a:solidFill>
            </a:endParaRPr>
          </a:p>
        </p:txBody>
      </p:sp>
      <p:sp>
        <p:nvSpPr>
          <p:cNvPr id="114" name="สี่เหลี่ยมมุมมน 113"/>
          <p:cNvSpPr/>
          <p:nvPr/>
        </p:nvSpPr>
        <p:spPr>
          <a:xfrm>
            <a:off x="341062" y="2032000"/>
            <a:ext cx="1251857" cy="290286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th-TH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ผลการประเมินแบบสอบถาม</a:t>
            </a:r>
            <a:endParaRPr lang="th-TH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สี่เหลี่ยมมุมมน 114"/>
          <p:cNvSpPr/>
          <p:nvPr/>
        </p:nvSpPr>
        <p:spPr>
          <a:xfrm>
            <a:off x="4064000" y="2086428"/>
            <a:ext cx="1251857" cy="290286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9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h-TH" sz="9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h-TH" sz="9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ผลการประเมินแบบสอบถาม</a:t>
            </a:r>
          </a:p>
          <a:p>
            <a:pPr algn="ctr"/>
            <a:endParaRPr lang="th-TH" dirty="0"/>
          </a:p>
        </p:txBody>
      </p:sp>
      <p:sp>
        <p:nvSpPr>
          <p:cNvPr id="116" name="สี่เหลี่ยมมุมมน 115"/>
          <p:cNvSpPr/>
          <p:nvPr/>
        </p:nvSpPr>
        <p:spPr>
          <a:xfrm>
            <a:off x="2204357" y="1732643"/>
            <a:ext cx="1251857" cy="290286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คุณชัยมงคล</a:t>
            </a:r>
          </a:p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รองหัวหน้ากลุ่ม</a:t>
            </a:r>
            <a:endParaRPr lang="th-TH" sz="1000" dirty="0">
              <a:solidFill>
                <a:schemeClr val="tx1"/>
              </a:solidFill>
            </a:endParaRPr>
          </a:p>
        </p:txBody>
      </p:sp>
      <p:sp>
        <p:nvSpPr>
          <p:cNvPr id="117" name="สี่เหลี่ยมมุมมน 116"/>
          <p:cNvSpPr/>
          <p:nvPr/>
        </p:nvSpPr>
        <p:spPr>
          <a:xfrm>
            <a:off x="2195286" y="1415143"/>
            <a:ext cx="1251857" cy="290286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คุณ</a:t>
            </a:r>
            <a:r>
              <a:rPr lang="th-TH" sz="1000" dirty="0" err="1" smtClean="0">
                <a:solidFill>
                  <a:schemeClr val="tx1"/>
                </a:solidFill>
              </a:rPr>
              <a:t>ธนวัฒน์</a:t>
            </a:r>
            <a:endParaRPr lang="th-TH" sz="1000" dirty="0" smtClean="0">
              <a:solidFill>
                <a:schemeClr val="tx1"/>
              </a:solidFill>
            </a:endParaRPr>
          </a:p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ที่ปรึกษา</a:t>
            </a:r>
            <a:endParaRPr lang="th-TH" sz="1000" dirty="0"/>
          </a:p>
        </p:txBody>
      </p:sp>
      <p:sp>
        <p:nvSpPr>
          <p:cNvPr id="119" name="สี่เหลี่ยมมุมมน 118"/>
          <p:cNvSpPr/>
          <p:nvPr/>
        </p:nvSpPr>
        <p:spPr>
          <a:xfrm>
            <a:off x="353786" y="1406071"/>
            <a:ext cx="1251857" cy="290286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คุณประ</a:t>
            </a:r>
            <a:r>
              <a:rPr lang="th-TH" sz="1000" dirty="0" err="1" smtClean="0">
                <a:solidFill>
                  <a:schemeClr val="tx1"/>
                </a:solidFill>
              </a:rPr>
              <a:t>ยุทธ</a:t>
            </a:r>
            <a:endParaRPr lang="th-TH" sz="1000" dirty="0" smtClean="0">
              <a:solidFill>
                <a:schemeClr val="tx1"/>
              </a:solidFill>
            </a:endParaRPr>
          </a:p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ที่ปรึกษา</a:t>
            </a:r>
            <a:endParaRPr lang="th-TH" sz="1000" dirty="0">
              <a:solidFill>
                <a:schemeClr val="tx1"/>
              </a:solidFill>
            </a:endParaRPr>
          </a:p>
        </p:txBody>
      </p:sp>
      <p:sp>
        <p:nvSpPr>
          <p:cNvPr id="120" name="สี่เหลี่ยมมุมมน 119"/>
          <p:cNvSpPr/>
          <p:nvPr/>
        </p:nvSpPr>
        <p:spPr>
          <a:xfrm>
            <a:off x="4027714" y="1778000"/>
            <a:ext cx="1251857" cy="290286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คุณ</a:t>
            </a:r>
            <a:r>
              <a:rPr lang="th-TH" sz="1000" dirty="0" err="1" smtClean="0">
                <a:solidFill>
                  <a:schemeClr val="tx1"/>
                </a:solidFill>
              </a:rPr>
              <a:t>นภ</a:t>
            </a:r>
            <a:r>
              <a:rPr lang="th-TH" sz="1000" dirty="0" smtClean="0">
                <a:solidFill>
                  <a:schemeClr val="tx1"/>
                </a:solidFill>
              </a:rPr>
              <a:t>ษร</a:t>
            </a:r>
          </a:p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รองหัวหน้ากลุ่ม</a:t>
            </a:r>
            <a:endParaRPr lang="th-TH" sz="1000" dirty="0">
              <a:solidFill>
                <a:schemeClr val="tx1"/>
              </a:solidFill>
            </a:endParaRPr>
          </a:p>
        </p:txBody>
      </p:sp>
      <p:sp>
        <p:nvSpPr>
          <p:cNvPr id="121" name="สี่เหลี่ยมมุมมน 120"/>
          <p:cNvSpPr/>
          <p:nvPr/>
        </p:nvSpPr>
        <p:spPr>
          <a:xfrm>
            <a:off x="4027714" y="1451428"/>
            <a:ext cx="1251857" cy="290286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คุณ</a:t>
            </a:r>
            <a:r>
              <a:rPr lang="th-TH" sz="1000" dirty="0" err="1" smtClean="0">
                <a:solidFill>
                  <a:schemeClr val="tx1"/>
                </a:solidFill>
              </a:rPr>
              <a:t>ปัทมา</a:t>
            </a:r>
            <a:endParaRPr lang="th-TH" sz="1000" dirty="0" smtClean="0">
              <a:solidFill>
                <a:schemeClr val="tx1"/>
              </a:solidFill>
            </a:endParaRPr>
          </a:p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ที่ปรึกษา</a:t>
            </a:r>
            <a:endParaRPr lang="th-TH" sz="1000" dirty="0">
              <a:solidFill>
                <a:schemeClr val="tx1"/>
              </a:solidFill>
            </a:endParaRPr>
          </a:p>
        </p:txBody>
      </p:sp>
      <p:sp>
        <p:nvSpPr>
          <p:cNvPr id="123" name="สี่เหลี่ยมมุมมน 122"/>
          <p:cNvSpPr/>
          <p:nvPr/>
        </p:nvSpPr>
        <p:spPr>
          <a:xfrm>
            <a:off x="5906678" y="2116353"/>
            <a:ext cx="1251857" cy="279093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th-TH" sz="9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h-TH" sz="9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h-TH" sz="9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ผลการประเมินแบบสอบถาม</a:t>
            </a:r>
          </a:p>
          <a:p>
            <a:pPr algn="ctr"/>
            <a:endParaRPr lang="th-TH" dirty="0"/>
          </a:p>
        </p:txBody>
      </p:sp>
      <p:sp>
        <p:nvSpPr>
          <p:cNvPr id="126" name="สี่เหลี่ยมมุมมน 125"/>
          <p:cNvSpPr/>
          <p:nvPr/>
        </p:nvSpPr>
        <p:spPr>
          <a:xfrm>
            <a:off x="5914572" y="1796143"/>
            <a:ext cx="1251857" cy="290286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คุณสาธิต</a:t>
            </a:r>
          </a:p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รองหัวหน้ากลุ่ม</a:t>
            </a:r>
            <a:endParaRPr lang="th-TH" sz="1000" dirty="0">
              <a:solidFill>
                <a:schemeClr val="tx1"/>
              </a:solidFill>
            </a:endParaRPr>
          </a:p>
        </p:txBody>
      </p:sp>
      <p:sp>
        <p:nvSpPr>
          <p:cNvPr id="134" name="สี่เหลี่ยมมุมมน 133"/>
          <p:cNvSpPr/>
          <p:nvPr/>
        </p:nvSpPr>
        <p:spPr>
          <a:xfrm>
            <a:off x="5909741" y="1485358"/>
            <a:ext cx="1251857" cy="274735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คุณ</a:t>
            </a:r>
            <a:r>
              <a:rPr lang="th-TH" sz="1000" dirty="0" err="1" smtClean="0">
                <a:solidFill>
                  <a:schemeClr val="tx1"/>
                </a:solidFill>
              </a:rPr>
              <a:t>ทิพวรรณ</a:t>
            </a:r>
            <a:endParaRPr lang="th-TH" sz="1000" dirty="0" smtClean="0">
              <a:solidFill>
                <a:schemeClr val="tx1"/>
              </a:solidFill>
            </a:endParaRPr>
          </a:p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ที่ปรึกษา</a:t>
            </a:r>
            <a:endParaRPr lang="th-TH" sz="1100" dirty="0">
              <a:solidFill>
                <a:schemeClr val="tx1"/>
              </a:solidFill>
            </a:endParaRPr>
          </a:p>
        </p:txBody>
      </p:sp>
      <p:sp>
        <p:nvSpPr>
          <p:cNvPr id="137" name="สี่เหลี่ยมมุมมน 136"/>
          <p:cNvSpPr/>
          <p:nvPr/>
        </p:nvSpPr>
        <p:spPr>
          <a:xfrm>
            <a:off x="335643" y="1714500"/>
            <a:ext cx="1251857" cy="290286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คุณองอาจ</a:t>
            </a:r>
          </a:p>
          <a:p>
            <a:pPr algn="ctr"/>
            <a:r>
              <a:rPr lang="th-TH" sz="1000" dirty="0" smtClean="0">
                <a:solidFill>
                  <a:schemeClr val="tx1"/>
                </a:solidFill>
              </a:rPr>
              <a:t>รองหัวหน้ากลุ่ม</a:t>
            </a:r>
            <a:endParaRPr lang="th-TH" sz="1000" dirty="0">
              <a:solidFill>
                <a:schemeClr val="tx1"/>
              </a:solidFill>
            </a:endParaRPr>
          </a:p>
        </p:txBody>
      </p:sp>
      <p:sp>
        <p:nvSpPr>
          <p:cNvPr id="143" name="สี่เหลี่ยมมุมมน 142"/>
          <p:cNvSpPr/>
          <p:nvPr/>
        </p:nvSpPr>
        <p:spPr>
          <a:xfrm>
            <a:off x="3175000" y="435429"/>
            <a:ext cx="2458357" cy="4445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th-TH" sz="1300" dirty="0" smtClean="0"/>
              <a:t>ว่าที่ </a:t>
            </a:r>
            <a:r>
              <a:rPr lang="th-TH" sz="1300" dirty="0" err="1" smtClean="0"/>
              <a:t>รต.</a:t>
            </a:r>
            <a:r>
              <a:rPr lang="th-TH" sz="1300" dirty="0" smtClean="0"/>
              <a:t>ดร. ธเนศ </a:t>
            </a:r>
            <a:r>
              <a:rPr lang="th-TH" sz="1300" dirty="0" err="1" smtClean="0"/>
              <a:t>โส</a:t>
            </a:r>
            <a:r>
              <a:rPr lang="th-TH" sz="1300" dirty="0" smtClean="0"/>
              <a:t>รัตน์</a:t>
            </a:r>
          </a:p>
          <a:p>
            <a:pPr algn="ctr"/>
            <a:r>
              <a:rPr lang="th-TH" sz="1300" dirty="0" smtClean="0"/>
              <a:t>ประธานควบคุมการจัดทำ </a:t>
            </a:r>
            <a:r>
              <a:rPr lang="en-US" sz="1300" dirty="0" smtClean="0"/>
              <a:t>Work Shop</a:t>
            </a:r>
            <a:endParaRPr lang="th-TH" sz="1300" dirty="0"/>
          </a:p>
        </p:txBody>
      </p:sp>
      <p:sp>
        <p:nvSpPr>
          <p:cNvPr id="147" name="TextBox 146"/>
          <p:cNvSpPr txBox="1"/>
          <p:nvPr/>
        </p:nvSpPr>
        <p:spPr>
          <a:xfrm>
            <a:off x="7714013" y="4307750"/>
            <a:ext cx="2521857" cy="265999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th-TH" sz="1300" dirty="0" smtClean="0"/>
              <a:t>กลุ่มละ 20 คน </a:t>
            </a:r>
            <a:r>
              <a:rPr lang="en-US" sz="900" dirty="0" smtClean="0"/>
              <a:t>x</a:t>
            </a:r>
            <a:r>
              <a:rPr lang="th-TH" sz="1300" dirty="0" smtClean="0"/>
              <a:t> 4 กลุ่ม</a:t>
            </a:r>
            <a:endParaRPr lang="th-TH" sz="1300" dirty="0"/>
          </a:p>
        </p:txBody>
      </p:sp>
      <p:sp>
        <p:nvSpPr>
          <p:cNvPr id="148" name="TextBox 147"/>
          <p:cNvSpPr txBox="1"/>
          <p:nvPr/>
        </p:nvSpPr>
        <p:spPr>
          <a:xfrm>
            <a:off x="7649335" y="4524168"/>
            <a:ext cx="1778000" cy="263809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th-TH" sz="1300" dirty="0" smtClean="0"/>
              <a:t>กองเลขา / สนับสนุน 11 คน</a:t>
            </a:r>
            <a:endParaRPr lang="th-TH" sz="1300" dirty="0"/>
          </a:p>
        </p:txBody>
      </p:sp>
      <p:sp>
        <p:nvSpPr>
          <p:cNvPr id="77" name="Rectangle 76"/>
          <p:cNvSpPr/>
          <p:nvPr/>
        </p:nvSpPr>
        <p:spPr>
          <a:xfrm>
            <a:off x="7663284" y="1921258"/>
            <a:ext cx="1175917" cy="10984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marL="228573" indent="-228573"/>
            <a:endParaRPr lang="th-TH" sz="1000" b="1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r>
              <a:rPr lang="th-TH" sz="1000" b="1" dirty="0" smtClean="0">
                <a:solidFill>
                  <a:schemeClr val="tx1"/>
                </a:solidFill>
                <a:latin typeface="TH SarabunPSK" pitchFamily="34" charset="-34"/>
              </a:rPr>
              <a:t>กองเลขานุการ</a:t>
            </a:r>
          </a:p>
          <a:p>
            <a:pPr marL="228573" indent="-228573"/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1. คุณจิตตรา</a:t>
            </a:r>
          </a:p>
          <a:p>
            <a:pPr marL="228573" indent="-228573"/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2. คุณ</a:t>
            </a:r>
            <a:r>
              <a:rPr lang="th-TH" sz="1000" dirty="0" err="1" smtClean="0">
                <a:solidFill>
                  <a:schemeClr val="tx1"/>
                </a:solidFill>
                <a:latin typeface="TH SarabunPSK" pitchFamily="34" charset="-34"/>
              </a:rPr>
              <a:t>นฤมล</a:t>
            </a:r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 </a:t>
            </a:r>
          </a:p>
          <a:p>
            <a:pPr marL="228573" indent="-228573"/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3. คุณกฤติยา</a:t>
            </a:r>
            <a:r>
              <a:rPr lang="th-TH" sz="1000" dirty="0" err="1" smtClean="0">
                <a:solidFill>
                  <a:schemeClr val="tx1"/>
                </a:solidFill>
                <a:latin typeface="TH SarabunPSK" pitchFamily="34" charset="-34"/>
              </a:rPr>
              <a:t>ณี</a:t>
            </a:r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 </a:t>
            </a:r>
          </a:p>
          <a:p>
            <a:pPr marL="228573" indent="-228573"/>
            <a:r>
              <a:rPr lang="th-TH" sz="1000" dirty="0" smtClean="0">
                <a:solidFill>
                  <a:schemeClr val="tx1"/>
                </a:solidFill>
                <a:latin typeface="TH SarabunPSK" pitchFamily="34" charset="-34"/>
              </a:rPr>
              <a:t>4. </a:t>
            </a:r>
            <a:r>
              <a:rPr lang="th-TH" sz="1000" b="1" dirty="0" smtClean="0">
                <a:solidFill>
                  <a:srgbClr val="FF0000"/>
                </a:solidFill>
                <a:latin typeface="TH SarabunPSK" pitchFamily="34" charset="-34"/>
              </a:rPr>
              <a:t>คุณ</a:t>
            </a:r>
            <a:r>
              <a:rPr lang="th-TH" sz="1000" b="1" dirty="0" err="1" smtClean="0">
                <a:solidFill>
                  <a:srgbClr val="FF0000"/>
                </a:solidFill>
                <a:latin typeface="TH SarabunPSK" pitchFamily="34" charset="-34"/>
              </a:rPr>
              <a:t>พชร</a:t>
            </a:r>
            <a:r>
              <a:rPr lang="th-TH" sz="1000" b="1" dirty="0" smtClean="0">
                <a:solidFill>
                  <a:srgbClr val="FF0000"/>
                </a:solidFill>
                <a:latin typeface="TH SarabunPSK" pitchFamily="34" charset="-34"/>
              </a:rPr>
              <a:t>   </a:t>
            </a:r>
          </a:p>
          <a:p>
            <a:pPr marL="228573" indent="-228573"/>
            <a:endParaRPr lang="th-TH" sz="10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endParaRPr lang="th-TH" sz="1000" dirty="0" smtClean="0">
              <a:solidFill>
                <a:schemeClr val="tx1"/>
              </a:solidFill>
              <a:latin typeface="TH SarabunPSK" pitchFamily="34" charset="-34"/>
            </a:endParaRPr>
          </a:p>
          <a:p>
            <a:pPr marL="228573" indent="-228573"/>
            <a:endParaRPr lang="th-TH" sz="1000" dirty="0">
              <a:solidFill>
                <a:schemeClr val="tx1"/>
              </a:solidFill>
              <a:latin typeface="TH SarabunPSK" pitchFamily="34" charset="-34"/>
            </a:endParaRPr>
          </a:p>
        </p:txBody>
      </p:sp>
      <p:sp>
        <p:nvSpPr>
          <p:cNvPr id="1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43900" y="6357958"/>
            <a:ext cx="762000" cy="365125"/>
          </a:xfrm>
        </p:spPr>
        <p:txBody>
          <a:bodyPr/>
          <a:lstStyle/>
          <a:p>
            <a:fld id="{3E943A15-60C4-41D6-A27D-3B41563A8048}" type="slidenum">
              <a:rPr lang="th-TH" smtClean="0"/>
              <a:pPr/>
              <a:t>15</a:t>
            </a:fld>
            <a:r>
              <a:rPr lang="th-TH" dirty="0" smtClean="0"/>
              <a:t>/22</a:t>
            </a:r>
            <a:endParaRPr lang="th-T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76588" y="6492899"/>
            <a:ext cx="3352800" cy="365125"/>
          </a:xfrm>
        </p:spPr>
        <p:txBody>
          <a:bodyPr/>
          <a:lstStyle/>
          <a:p>
            <a:pPr algn="ctr"/>
            <a:r>
              <a:rPr lang="en-US" dirty="0">
                <a:cs typeface="+mj-cs"/>
              </a:rPr>
              <a:t>www.tanitsorat.com</a:t>
            </a:r>
            <a:endParaRPr lang="th-TH" dirty="0"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16</a:t>
            </a:fld>
            <a:r>
              <a:rPr lang="th-TH" dirty="0" smtClean="0"/>
              <a:t>/22</a:t>
            </a:r>
            <a:endParaRPr lang="th-T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2" y="1357298"/>
          <a:ext cx="5429288" cy="514354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01133"/>
                <a:gridCol w="1525081"/>
                <a:gridCol w="1403074"/>
              </a:tblGrid>
              <a:tr h="607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แยกตามอาชีพ</a:t>
                      </a:r>
                      <a:endParaRPr lang="en-US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จำนวน</a:t>
                      </a:r>
                      <a:endParaRPr lang="en-US" sz="1600" b="1" cap="none" spc="0" dirty="0">
                        <a:ln>
                          <a:noFill/>
                        </a:ln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(ล้านคน)</a:t>
                      </a:r>
                      <a:endParaRPr lang="en-US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ร้อยละ</a:t>
                      </a:r>
                      <a:endParaRPr lang="en-US" sz="1600" b="1" cap="none" spc="0" dirty="0">
                        <a:ln>
                          <a:noFill/>
                        </a:ln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en-US" sz="16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เกษตรกรรมและประมง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11.154</a:t>
                      </a:r>
                      <a:endParaRPr lang="en-US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30.35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</a:tr>
              <a:tr h="30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ค้าปลีก-ค้าส่ง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6.392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17.39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</a:tr>
              <a:tr h="30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อุตสาหกรรมการผลิต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6.30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17.14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</a:tr>
              <a:tr h="30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การท่องเที่ยว-โรงแรม-ร้านอาหาร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2.145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5.83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</a:tr>
              <a:tr h="30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 err="1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โล</a:t>
                      </a: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จิ</a:t>
                      </a:r>
                      <a:r>
                        <a:rPr lang="th-TH" sz="1600" cap="none" spc="0" dirty="0" err="1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สติกส์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2.470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6.72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</a:tr>
              <a:tr h="281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ก่อสร้างและอสังหา</a:t>
                      </a:r>
                      <a:endParaRPr lang="en-US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2.801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7.62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</a:tr>
              <a:tr h="30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การศึกษา</a:t>
                      </a:r>
                      <a:endParaRPr lang="en-US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1.241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3.37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</a:tr>
              <a:tr h="30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การบริหารราชการและความมั่นคง</a:t>
                      </a:r>
                      <a:endParaRPr lang="en-US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1.599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4.35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</a:tr>
              <a:tr h="30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โรงพยาบาลและสุขภาพ</a:t>
                      </a:r>
                      <a:endParaRPr lang="en-US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0.709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1.92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</a:tr>
              <a:tr h="30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ด้านการเงิน-ประกันภัย</a:t>
                      </a:r>
                      <a:endParaRPr lang="en-US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0.540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1.46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</a:tr>
              <a:tr h="30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วิชาชีพอิสระ</a:t>
                      </a:r>
                      <a:endParaRPr lang="en-US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0.375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1.02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</a:tr>
              <a:tr h="30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จ้างงานในครัวเรือนส่วนบุคคล</a:t>
                      </a:r>
                      <a:endParaRPr lang="en-US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0.221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0.60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</a:tr>
              <a:tr h="30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 smtClean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มอเตอร์ไซค์รับจ้าง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0.170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0.46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</a:tr>
              <a:tr h="30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ด้านการสื่อสารและสื่อมวลชน</a:t>
                      </a:r>
                      <a:endParaRPr lang="en-US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0.243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0.66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</a:tr>
              <a:tr h="303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อื่นๆ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cap="none" spc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0.384</a:t>
                      </a:r>
                      <a:endParaRPr lang="en-US" sz="1600" b="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1.04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818" marR="66818" marT="0" marB="0" anchor="ctr"/>
                </a:tc>
              </a:tr>
            </a:tbl>
          </a:graphicData>
        </a:graphic>
      </p:graphicFrame>
      <p:sp>
        <p:nvSpPr>
          <p:cNvPr id="9220" name="AutoShape 4" descr="learning0056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214282" y="106426"/>
            <a:ext cx="8643998" cy="1107996"/>
          </a:xfrm>
          <a:prstGeom prst="rect">
            <a:avLst/>
          </a:prstGeom>
          <a:solidFill>
            <a:srgbClr val="FFFF9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การขับเคลื่อนไทยแลนด์ 4.0 </a:t>
            </a:r>
          </a:p>
          <a:p>
            <a:pPr algn="ctr"/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เกี่ยวข้องกับการยกระดับแรงงานทั้งโครงสร้าง</a:t>
            </a:r>
          </a:p>
          <a:p>
            <a:pPr algn="ct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จำนวนการจ้างงาน (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Q1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/ปี2559) 37.68 ล้านคน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43570" y="1362895"/>
            <a:ext cx="3286147" cy="5137939"/>
            <a:chOff x="5643570" y="1362895"/>
            <a:chExt cx="3286147" cy="5137939"/>
          </a:xfrm>
        </p:grpSpPr>
        <p:pic>
          <p:nvPicPr>
            <p:cNvPr id="20" name="Picture 19" descr="240z7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86446" y="3266102"/>
              <a:ext cx="2928958" cy="1520220"/>
            </a:xfrm>
            <a:prstGeom prst="rect">
              <a:avLst/>
            </a:prstGeom>
          </p:spPr>
        </p:pic>
        <p:pic>
          <p:nvPicPr>
            <p:cNvPr id="21" name="Picture 20" descr="b_1331192783196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43570" y="4741954"/>
              <a:ext cx="1500198" cy="1758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369275333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85308" y="1500174"/>
              <a:ext cx="1501336" cy="1785950"/>
            </a:xfrm>
            <a:prstGeom prst="rect">
              <a:avLst/>
            </a:prstGeom>
          </p:spPr>
        </p:pic>
        <p:pic>
          <p:nvPicPr>
            <p:cNvPr id="19" name="Picture 18" descr="1 (1)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E1DED7"/>
                </a:clrFrom>
                <a:clrTo>
                  <a:srgbClr val="E1DED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22834" y="4786322"/>
              <a:ext cx="1606883" cy="1643074"/>
            </a:xfrm>
            <a:prstGeom prst="rect">
              <a:avLst/>
            </a:prstGeom>
          </p:spPr>
        </p:pic>
        <p:pic>
          <p:nvPicPr>
            <p:cNvPr id="9224" name="Picture 8" descr="Image result for แรงงาน การ์ตูน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8082" y="1362895"/>
              <a:ext cx="1428728" cy="18517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62274" y="6500834"/>
            <a:ext cx="3352800" cy="365125"/>
          </a:xfrm>
        </p:spPr>
        <p:txBody>
          <a:bodyPr/>
          <a:lstStyle/>
          <a:p>
            <a:pPr algn="ctr"/>
            <a:r>
              <a:rPr lang="en-US" dirty="0" smtClean="0"/>
              <a:t>www.tanitsorat.com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17</a:t>
            </a:fld>
            <a:r>
              <a:rPr lang="th-TH" dirty="0" smtClean="0"/>
              <a:t>/22</a:t>
            </a:r>
            <a:endParaRPr lang="th-TH" dirty="0"/>
          </a:p>
        </p:txBody>
      </p:sp>
      <p:grpSp>
        <p:nvGrpSpPr>
          <p:cNvPr id="23" name="Group 22"/>
          <p:cNvGrpSpPr/>
          <p:nvPr/>
        </p:nvGrpSpPr>
        <p:grpSpPr>
          <a:xfrm>
            <a:off x="777412" y="928670"/>
            <a:ext cx="3223084" cy="5882032"/>
            <a:chOff x="777412" y="928670"/>
            <a:chExt cx="3223084" cy="5882032"/>
          </a:xfrm>
        </p:grpSpPr>
        <p:sp>
          <p:nvSpPr>
            <p:cNvPr id="16" name="Down Arrow 15"/>
            <p:cNvSpPr/>
            <p:nvPr/>
          </p:nvSpPr>
          <p:spPr>
            <a:xfrm>
              <a:off x="2143108" y="5097196"/>
              <a:ext cx="484632" cy="549780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071670" y="3564484"/>
              <a:ext cx="484632" cy="549780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071670" y="2008614"/>
              <a:ext cx="484632" cy="549780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Oval 5"/>
            <p:cNvSpPr/>
            <p:nvPr/>
          </p:nvSpPr>
          <p:spPr>
            <a:xfrm>
              <a:off x="785786" y="928670"/>
              <a:ext cx="3143272" cy="128588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Under Standard Group</a:t>
              </a:r>
            </a:p>
            <a:p>
              <a:pPr algn="ctr"/>
              <a:r>
                <a:rPr lang="th-TH" sz="20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กลุ่มคนรุ่นเก่าที่ต้องเปลี่ยนทักษะใหม่หมด</a:t>
              </a:r>
              <a:endPara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77412" y="2460400"/>
              <a:ext cx="3143272" cy="12858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Developing Group</a:t>
              </a:r>
            </a:p>
            <a:p>
              <a:pPr algn="ctr"/>
              <a:r>
                <a:rPr lang="th-TH" sz="20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กลุ่มคนซึ่งมีศักยภาพต้องต่อยอดทักษะเดิม</a:t>
              </a:r>
              <a:endPara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5786" y="4008878"/>
              <a:ext cx="3214710" cy="128588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New Leader &amp; Core Group</a:t>
              </a:r>
              <a:endPara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th-TH" sz="1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กลุ่มคนซึ่งกำหนดเป็นแกนหลัก</a:t>
              </a:r>
              <a:br>
                <a:rPr lang="th-TH" sz="1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</a:br>
              <a:r>
                <a:rPr lang="th-TH" sz="1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แต่ต้องต่อยอดทักษะเดิม</a:t>
              </a:r>
              <a:endPara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85786" y="5524818"/>
              <a:ext cx="3214710" cy="128588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Under Develop Group</a:t>
              </a:r>
              <a:br>
                <a:rPr lang="en-US" sz="2400" b="1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</a:br>
              <a:r>
                <a:rPr lang="th-TH" sz="1800" dirty="0" smtClean="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rPr>
                <a:t>กลุ่มคนซึ่งไม่สามารถพัฒนาสู่ยุค 4.0</a:t>
              </a:r>
              <a:endPara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571472" y="71414"/>
            <a:ext cx="8143932" cy="7858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คนคือหัวใจของเศรษฐกิจใหม่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การพัฒนาต้องสอดคล้อง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กับการเปลี่ยนแปลงในอ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นาคต </a:t>
            </a:r>
          </a:p>
        </p:txBody>
      </p:sp>
      <p:pic>
        <p:nvPicPr>
          <p:cNvPr id="18" name="Picture 17" descr="240z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1029384"/>
            <a:ext cx="3429024" cy="1459411"/>
          </a:xfrm>
          <a:prstGeom prst="rect">
            <a:avLst/>
          </a:prstGeom>
        </p:spPr>
      </p:pic>
      <p:pic>
        <p:nvPicPr>
          <p:cNvPr id="19" name="Picture 18" descr="b_133119278319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4143380"/>
            <a:ext cx="1664087" cy="1951028"/>
          </a:xfrm>
          <a:prstGeom prst="rect">
            <a:avLst/>
          </a:prstGeom>
          <a:ln>
            <a:noFill/>
          </a:ln>
        </p:spPr>
      </p:pic>
      <p:pic>
        <p:nvPicPr>
          <p:cNvPr id="20" name="Picture 19" descr="369275333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2670396"/>
            <a:ext cx="2714644" cy="1615860"/>
          </a:xfrm>
          <a:prstGeom prst="rect">
            <a:avLst/>
          </a:prstGeom>
        </p:spPr>
      </p:pic>
      <p:pic>
        <p:nvPicPr>
          <p:cNvPr id="21" name="Picture 20" descr="1 (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1DED7"/>
              </a:clrFrom>
              <a:clrTo>
                <a:srgbClr val="E1DE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4739638"/>
            <a:ext cx="2071702" cy="2118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ประเทศไทยกับการเตรียมพร้อมเพื่อก้าวสู่อุตสาหกรรมใหม่ 4.0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42876" y="785794"/>
          <a:ext cx="892971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18</a:t>
            </a:fld>
            <a:r>
              <a:rPr lang="th-TH" dirty="0" smtClean="0"/>
              <a:t>/22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100010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0166" y="614364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0166" y="519179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1604" y="412022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1604" y="312009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1604" y="211996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2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TNT\train_4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27" y="1800220"/>
            <a:ext cx="9001167" cy="2700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929066"/>
            <a:ext cx="8443914" cy="185738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algn="ctr"/>
            <a:r>
              <a:rPr lang="th-TH" sz="3200" b="1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อุตสาหกรรมใหม่-ไทยแลนด์ 4.0</a:t>
            </a:r>
            <a:br>
              <a:rPr lang="th-TH" sz="3200" b="1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อุตสาหกรรม 4.0 ต้องขับเคลื่อนร่วมกับอุตสาหกรรมพื้นฐานของประเทศ     </a:t>
            </a:r>
            <a:r>
              <a:rPr lang="th-TH" sz="32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ให้เศรษฐกิจที่แตกต่างกันสามารถร่วมไปด้วยกันสู่จุดหมายปลายทางเดียวกัน </a:t>
            </a:r>
            <a:br>
              <a:rPr lang="th-TH" sz="32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dirty="0">
                <a:solidFill>
                  <a:schemeClr val="bg2"/>
                </a:solidFill>
                <a:latin typeface="Angsana New" pitchFamily="18" charset="-34"/>
                <a:cs typeface="Angsana New" pitchFamily="18" charset="-34"/>
              </a:rPr>
              <a:t>“มั่นคง มั่งคั่ง ยั่งยืน”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90902" y="6356350"/>
            <a:ext cx="3352800" cy="365125"/>
          </a:xfrm>
        </p:spPr>
        <p:txBody>
          <a:bodyPr/>
          <a:lstStyle/>
          <a:p>
            <a:pPr algn="ctr"/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19</a:t>
            </a:fld>
            <a:r>
              <a:rPr lang="th-TH" dirty="0" smtClean="0"/>
              <a:t>/22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71448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Angsana New" pitchFamily="18" charset="-34"/>
                <a:cs typeface="Angsana New" pitchFamily="18" charset="-34"/>
              </a:rPr>
              <a:t>ยุค 4.0</a:t>
            </a:r>
          </a:p>
          <a:p>
            <a:pPr algn="ctr"/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New Gen. Human)</a:t>
            </a:r>
            <a:endParaRPr lang="th-TH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714488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Angsana New" pitchFamily="18" charset="-34"/>
                <a:cs typeface="Angsana New" pitchFamily="18" charset="-34"/>
              </a:rPr>
              <a:t>ยุค 3.0</a:t>
            </a:r>
          </a:p>
          <a:p>
            <a:pPr algn="ctr"/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Human 2000 Age)</a:t>
            </a:r>
            <a:endParaRPr lang="th-TH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1714488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Angsana New" pitchFamily="18" charset="-34"/>
                <a:cs typeface="Angsana New" pitchFamily="18" charset="-34"/>
              </a:rPr>
              <a:t>ยุค 1.0</a:t>
            </a:r>
          </a:p>
          <a:p>
            <a:pPr algn="ctr"/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Old Gen. Human)</a:t>
            </a:r>
            <a:endParaRPr lang="th-TH" sz="1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1714488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Angsana New" pitchFamily="18" charset="-34"/>
                <a:cs typeface="Angsana New" pitchFamily="18" charset="-34"/>
              </a:rPr>
              <a:t>ยุค 2.0</a:t>
            </a:r>
          </a:p>
          <a:p>
            <a:pPr algn="ctr"/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Human 1980 Age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526301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en-US" sz="4800" b="1" dirty="0">
                <a:latin typeface="Angsana New" pitchFamily="18" charset="-34"/>
                <a:cs typeface="Angsana New" pitchFamily="18" charset="-34"/>
              </a:rPr>
              <a:t>THAILAND 4.0 ….. HOW TOGETHER</a:t>
            </a:r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”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05282" y="6356350"/>
            <a:ext cx="3352800" cy="365125"/>
          </a:xfrm>
        </p:spPr>
        <p:txBody>
          <a:bodyPr/>
          <a:lstStyle/>
          <a:p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2</a:t>
            </a:fld>
            <a:r>
              <a:rPr lang="th-TH" dirty="0" smtClean="0"/>
              <a:t>/22</a:t>
            </a:r>
            <a:endParaRPr lang="th-TH" dirty="0"/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7143769" y="6029750"/>
            <a:ext cx="1500198" cy="25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ที่มา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: 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ดร.ธนิต </a:t>
            </a:r>
            <a:r>
              <a:rPr kumimoji="0" lang="th-TH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โส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รัตน์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5468953" y="5072074"/>
            <a:ext cx="131762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LABOUR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แรงงานภาคอุตสาหกรรมจำนวน 6.41 ล้านคน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00034" y="1285860"/>
            <a:ext cx="8216108" cy="4880282"/>
            <a:chOff x="357158" y="1285860"/>
            <a:chExt cx="8216108" cy="4880282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 flipV="1">
              <a:off x="4857752" y="2143116"/>
              <a:ext cx="300823" cy="2143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4948952" y="2957348"/>
              <a:ext cx="337428" cy="5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7094474" y="2458166"/>
              <a:ext cx="1443443" cy="89344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PRODUCTION VALUE CHAIN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โซ่มูลค่าการผลิตทางตรง/อ้อม </a:t>
              </a:r>
              <a:endParaRPr kumimoji="0" 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134109" y="3565865"/>
              <a:ext cx="1403808" cy="1130339"/>
            </a:xfrm>
            <a:prstGeom prst="rect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การนำเข้าวัตถุดิบ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วัตถุดิบอุตสาหกรรม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วัตถุดิบเกษตรกรรม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วัตถุดิบประมง/ปศุสัตว์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วัสดุสิ้นเปลือง</a:t>
              </a:r>
              <a:endParaRPr kumimoji="0" 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>
              <a:off x="4853523" y="3705018"/>
              <a:ext cx="485789" cy="3070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6786578" y="5187403"/>
              <a:ext cx="302079" cy="241861"/>
            </a:xfrm>
            <a:prstGeom prst="rightArrow">
              <a:avLst>
                <a:gd name="adj1" fmla="val 50000"/>
                <a:gd name="adj2" fmla="val 3219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7118576" y="4915977"/>
              <a:ext cx="1454690" cy="81172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LABOUR FORCE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กำลังแรงงานของประเทศ</a:t>
              </a: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38.31 ล้านคน</a:t>
              </a:r>
              <a:endParaRPr kumimoji="0" 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rot="16200000" flipH="1">
              <a:off x="4679158" y="4321975"/>
              <a:ext cx="714381" cy="6429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6786578" y="4073330"/>
              <a:ext cx="302079" cy="241861"/>
            </a:xfrm>
            <a:prstGeom prst="rightArrow">
              <a:avLst>
                <a:gd name="adj1" fmla="val 50000"/>
                <a:gd name="adj2" fmla="val 3219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6768645" y="2829792"/>
              <a:ext cx="303685" cy="241861"/>
            </a:xfrm>
            <a:prstGeom prst="rightArrow">
              <a:avLst>
                <a:gd name="adj1" fmla="val 50000"/>
                <a:gd name="adj2" fmla="val 3236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6745799" y="1667978"/>
              <a:ext cx="303685" cy="241861"/>
            </a:xfrm>
            <a:prstGeom prst="rightArrow">
              <a:avLst>
                <a:gd name="adj1" fmla="val 50000"/>
                <a:gd name="adj2" fmla="val 3236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7079477" y="1285860"/>
              <a:ext cx="1458440" cy="972412"/>
            </a:xfrm>
            <a:prstGeom prst="rect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อุตสาหกรรมก่อสร้าง</a:t>
              </a: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อุตสาหกรรมเครื่องจักรกล</a:t>
              </a: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อุตสาหกรรมที่เกี่ยวข้องกับการลงทุน การนำเข้าสินค้าทุน</a:t>
              </a:r>
              <a:endParaRPr kumimoji="0" 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357158" y="1285860"/>
              <a:ext cx="1562346" cy="78687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DOMESTIC CONSUME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บริโภคภายใน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สัดส่วน/จีดีพี 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51%</a:t>
              </a:r>
              <a:endParaRPr kumimoji="0" 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65192" y="2168817"/>
              <a:ext cx="1554312" cy="687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EXPORT/</a:t>
              </a:r>
              <a:r>
                <a:rPr kumimoji="0" lang="th-TH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ส่งออก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เงินตราต่างประเทศ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สัดส่วน/ จีดีพี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 </a:t>
              </a:r>
              <a:r>
                <a:rPr kumimoji="0" lang="th-TH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55-60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65192" y="3682378"/>
              <a:ext cx="1554312" cy="892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SERVICE SECTOR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1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ภาคบริการ</a:t>
              </a:r>
              <a:r>
                <a:rPr kumimoji="0" lang="th-TH" sz="115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ต่อเนื่องโล</a:t>
              </a:r>
              <a:r>
                <a:rPr kumimoji="0" lang="th-TH" sz="11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จิ</a:t>
              </a:r>
              <a:r>
                <a:rPr kumimoji="0" lang="th-TH" sz="115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สติกส์</a:t>
              </a:r>
              <a:r>
                <a:rPr kumimoji="0" lang="th-TH" sz="11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+การเงิน+การศึกษา</a:t>
              </a:r>
              <a:r>
                <a:rPr kumimoji="0" lang="en-US" sz="11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+</a:t>
              </a:r>
              <a:r>
                <a:rPr kumimoji="0" lang="th-TH" sz="11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การท่องเที่ยว</a:t>
              </a:r>
              <a:endParaRPr kumimoji="0" lang="en-US" sz="11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1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สัดส่วน/ </a:t>
              </a:r>
              <a:r>
                <a:rPr kumimoji="0" lang="en-US" sz="11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GPP </a:t>
              </a:r>
              <a:r>
                <a:rPr kumimoji="0" lang="th-TH" sz="11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(รวม)</a:t>
              </a:r>
              <a:r>
                <a:rPr kumimoji="0" lang="en-US" sz="11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 </a:t>
              </a:r>
              <a:r>
                <a:rPr kumimoji="0" lang="th-TH" sz="11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51</a:t>
              </a:r>
              <a:r>
                <a:rPr kumimoji="0" lang="en-US" sz="11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%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374297" y="4677430"/>
              <a:ext cx="1554312" cy="6626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NEW EMPLOYMENT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การจ้างงานในอนาคต</a:t>
              </a:r>
              <a:endParaRPr kumimoji="0" 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365192" y="2957348"/>
              <a:ext cx="1554312" cy="64330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RETAIL &amp;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 </a:t>
              </a: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WHOLESALING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ค้าปลีก-ส่ง สัดส่วน/ จีดีพี</a:t>
              </a: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 13.4%</a:t>
              </a:r>
              <a:endParaRPr kumimoji="0" 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357158" y="5437247"/>
              <a:ext cx="1562346" cy="72889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GOVERNMENT EXPENSE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ภาษีและรายได้ของรัฐ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สัดส่วน/ จีดีพี </a:t>
              </a: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 </a:t>
              </a:r>
              <a:r>
                <a:rPr kumimoji="0" lang="th-TH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20</a:t>
              </a: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itchFamily="34" charset="-34"/>
                  <a:ea typeface="Angsana New" pitchFamily="18" charset="-34"/>
                  <a:cs typeface="Cordia New" pitchFamily="34" charset="-34"/>
                </a:rPr>
                <a:t>%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endParaRPr>
            </a:p>
          </p:txBody>
        </p: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 rot="10800000">
              <a:off x="2056082" y="1893825"/>
              <a:ext cx="847856" cy="3644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 rot="10800000">
              <a:off x="2056082" y="2539890"/>
              <a:ext cx="783584" cy="1739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 rot="10800000" flipV="1">
              <a:off x="2056082" y="3310752"/>
              <a:ext cx="719312" cy="5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8" name="AutoShape 24"/>
            <p:cNvCxnSpPr>
              <a:cxnSpLocks noChangeShapeType="1"/>
            </p:cNvCxnSpPr>
            <p:nvPr/>
          </p:nvCxnSpPr>
          <p:spPr bwMode="auto">
            <a:xfrm rot="10800000" flipV="1">
              <a:off x="2021268" y="3705017"/>
              <a:ext cx="945336" cy="4373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9" name="AutoShape 25"/>
            <p:cNvCxnSpPr>
              <a:cxnSpLocks noChangeShapeType="1"/>
            </p:cNvCxnSpPr>
            <p:nvPr/>
          </p:nvCxnSpPr>
          <p:spPr bwMode="auto">
            <a:xfrm rot="10800000" flipV="1">
              <a:off x="2056082" y="4073329"/>
              <a:ext cx="1142972" cy="8095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0" name="AutoShape 26"/>
            <p:cNvCxnSpPr>
              <a:cxnSpLocks noChangeShapeType="1"/>
            </p:cNvCxnSpPr>
            <p:nvPr/>
          </p:nvCxnSpPr>
          <p:spPr bwMode="auto">
            <a:xfrm rot="10800000" flipV="1">
              <a:off x="2056082" y="4391946"/>
              <a:ext cx="1242594" cy="12120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3539086" y="1873441"/>
              <a:ext cx="747162" cy="198237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 rot="10628609">
              <a:off x="3694572" y="4535144"/>
              <a:ext cx="800722" cy="231369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pic>
        <p:nvPicPr>
          <p:cNvPr id="34" name="รูปภาพ 3" descr="downloa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9994" y="1000108"/>
            <a:ext cx="1428760" cy="1213200"/>
          </a:xfrm>
          <a:prstGeom prst="rect">
            <a:avLst/>
          </a:prstGeom>
        </p:spPr>
      </p:pic>
      <p:pic>
        <p:nvPicPr>
          <p:cNvPr id="35" name="รูปภาพ 3" descr="downloa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0694" y="2285992"/>
            <a:ext cx="1347798" cy="1213200"/>
          </a:xfrm>
          <a:prstGeom prst="rect">
            <a:avLst/>
          </a:prstGeom>
        </p:spPr>
      </p:pic>
      <p:pic>
        <p:nvPicPr>
          <p:cNvPr id="36" name="รูปภาพ 3" descr="downloa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870" y="3571875"/>
            <a:ext cx="1357322" cy="1213200"/>
          </a:xfrm>
          <a:prstGeom prst="rect">
            <a:avLst/>
          </a:prstGeom>
        </p:spPr>
      </p:pic>
      <p:pic>
        <p:nvPicPr>
          <p:cNvPr id="37" name="รูปภาพ 3" descr="downloa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0694" y="4857760"/>
            <a:ext cx="1429498" cy="1214446"/>
          </a:xfrm>
          <a:prstGeom prst="rect">
            <a:avLst/>
          </a:prstGeom>
        </p:spPr>
      </p:pic>
      <p:pic>
        <p:nvPicPr>
          <p:cNvPr id="38" name="รูปภาพ 0" descr="downloa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364" y="2285992"/>
            <a:ext cx="2214578" cy="2104522"/>
          </a:xfrm>
          <a:prstGeom prst="rect">
            <a:avLst/>
          </a:prstGeom>
        </p:spPr>
      </p:pic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3348778" y="2941641"/>
            <a:ext cx="15811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MANUFACTURING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อุตสาหกรรมการผลิต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สัดส่วน/จีดีพี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39.2 %</a:t>
            </a:r>
            <a:endParaRPr kumimoji="0" 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5667391" y="2686051"/>
            <a:ext cx="1190625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SUPPORT INDUSTRY</a:t>
            </a:r>
            <a:r>
              <a:rPr kumimoji="0" lang="th-TH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อุตสาหกรรม ต่อเนื่อง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56" name="Text Box 32"/>
          <p:cNvSpPr txBox="1">
            <a:spLocks noChangeArrowheads="1"/>
          </p:cNvSpPr>
          <p:nvPr/>
        </p:nvSpPr>
        <p:spPr bwMode="auto">
          <a:xfrm>
            <a:off x="5787184" y="3929066"/>
            <a:ext cx="981075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RAW MATERIAL</a:t>
            </a: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วัตถุดิบ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5415717" y="1466841"/>
            <a:ext cx="1514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การลงทุน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TDI/FDI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สัดส่วน/จีดีพี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10.54%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2214546" y="-24"/>
            <a:ext cx="464347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ความสำคัญของอุตสาหกรรมการผลิต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Angsana New" pitchFamily="18" charset="-34"/>
              <a:cs typeface="Angsana New" pitchFamily="18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ต่อเศรษฐกิจของประเทศไทย</a:t>
            </a:r>
            <a:endParaRPr kumimoji="0" lang="th-TH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5540391" y="5143512"/>
            <a:ext cx="131762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+mj-cs"/>
              </a:rPr>
              <a:t>LABOUR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+mj-cs"/>
              </a:rPr>
              <a:t>แรงงานภาคอุตสาหกรรมจำนวน 6.41 ล้านคน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20</a:t>
            </a:fld>
            <a:r>
              <a:rPr lang="th-TH" dirty="0" smtClean="0"/>
              <a:t>/22</a:t>
            </a:r>
            <a:endParaRPr lang="th-TH" dirty="0"/>
          </a:p>
        </p:txBody>
      </p:sp>
      <p:pic>
        <p:nvPicPr>
          <p:cNvPr id="2050" name="Picture 2" descr="L:\TNT\รถไฟตกราง\2261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85926"/>
            <a:ext cx="8619615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Left-Right Arrow 6"/>
          <p:cNvSpPr/>
          <p:nvPr/>
        </p:nvSpPr>
        <p:spPr>
          <a:xfrm>
            <a:off x="500034" y="642918"/>
            <a:ext cx="8215370" cy="1214446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การพัฒนาคงไม่ต้องการเห็นภาพเช่นนี้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050" y="14285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ไทยแลนด์ 4.0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85729"/>
            <a:ext cx="7258071" cy="10001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อุตสาหกรรม 4.0</a:t>
            </a:r>
            <a:br>
              <a:rPr lang="th-TH" sz="36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เหรียญ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สองด้าน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</p:nvPr>
        </p:nvSpPr>
        <p:spPr>
          <a:xfrm>
            <a:off x="571500" y="1657350"/>
            <a:ext cx="8572500" cy="4929188"/>
          </a:xfrm>
        </p:spPr>
        <p:txBody>
          <a:bodyPr/>
          <a:lstStyle/>
          <a:p>
            <a:pPr algn="ctr" eaLnBrk="1" hangingPunct="1">
              <a:buNone/>
            </a:pPr>
            <a:r>
              <a:rPr lang="th-TH" b="1" dirty="0">
                <a:solidFill>
                  <a:srgbClr val="FEFAB0"/>
                </a:solidFill>
                <a:latin typeface="Angsana New" pitchFamily="18" charset="-34"/>
                <a:cs typeface="Angsana New" pitchFamily="18" charset="-34"/>
              </a:rPr>
              <a:t>เป็นทั้งโอกาสและความท้าท้าย </a:t>
            </a:r>
            <a:r>
              <a:rPr lang="th-TH" dirty="0">
                <a:solidFill>
                  <a:srgbClr val="FEFAB0"/>
                </a:solidFill>
                <a:latin typeface="Angsana New" pitchFamily="18" charset="-34"/>
                <a:cs typeface="Angsana New" pitchFamily="18" charset="-34"/>
              </a:rPr>
              <a:t>ขึ้นอยู่กับว่าการปรับตัวหรือรอโชคชะตา</a:t>
            </a:r>
          </a:p>
          <a:p>
            <a:pPr eaLnBrk="1" hangingPunct="1">
              <a:buFont typeface="Arial" pitchFamily="34" charset="0"/>
              <a:buNone/>
            </a:pP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3556" name="Picture 4" descr="http://www.bazart.me.uk/revolving%20pound%20coi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643182"/>
            <a:ext cx="4500594" cy="34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34388" y="6245225"/>
            <a:ext cx="4572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011A8E-7981-416F-B18B-99B4C592D7E3}" type="slidenum">
              <a:rPr lang="th-TH" sz="14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r>
              <a:rPr lang="th-TH" sz="1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/22</a:t>
            </a:r>
            <a:endParaRPr lang="th-TH" sz="1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c-us.resource.bosch.com/media/us/trends_and_topics_2/viewpoints_2/hydraulics_industry_4_0/hydraulicsfitmr-734x279_w7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571480"/>
            <a:ext cx="6991350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928926" y="3643314"/>
            <a:ext cx="3714750" cy="1428750"/>
          </a:xfrm>
          <a:prstGeom prst="rect">
            <a:avLst/>
          </a:prstGeom>
        </p:spPr>
        <p:txBody>
          <a:bodyPr>
            <a:prstTxWarp prst="textCurveUp">
              <a:avLst/>
            </a:prstTxWarp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5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ngsana New" pitchFamily="18" charset="-34"/>
                <a:ea typeface="+mj-ea"/>
              </a:rPr>
              <a:t>END</a:t>
            </a:r>
            <a:endParaRPr lang="th-TH" sz="15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Angsana New" pitchFamily="18" charset="-34"/>
              <a:ea typeface="+mj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71414"/>
            <a:ext cx="828680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สถานะภาพอุตสาหกรรม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ไทย</a:t>
            </a:r>
            <a:br>
              <a:rPr lang="th-TH" sz="2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 ยังทรงตัวในอัตราต่ำกว่าศักยภาพ</a:t>
            </a:r>
            <a:endParaRPr lang="th-TH" sz="2000" b="1" dirty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(ม.ค.-มิ.ย.59)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428596" y="1214422"/>
            <a:ext cx="3929090" cy="5143536"/>
          </a:xfrm>
          <a:prstGeom prst="roundRect">
            <a:avLst>
              <a:gd name="adj" fmla="val 327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4643438" y="1222252"/>
            <a:ext cx="4000528" cy="5143536"/>
          </a:xfrm>
          <a:prstGeom prst="roundRect">
            <a:avLst>
              <a:gd name="adj" fmla="val 348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428596" y="1357304"/>
          <a:ext cx="3929090" cy="48577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29090"/>
              </a:tblGrid>
              <a:tr h="377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อุตสาหกรรมส่งออกถดถอย (</a:t>
                      </a:r>
                      <a:r>
                        <a:rPr lang="en-US" sz="1600" b="1" dirty="0">
                          <a:latin typeface="Angsana New" pitchFamily="18" charset="-34"/>
                          <a:cs typeface="Angsana New" pitchFamily="18" charset="-34"/>
                        </a:rPr>
                        <a:t>%)</a:t>
                      </a:r>
                      <a:endParaRPr lang="th-TH" sz="1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47323">
                <a:tc>
                  <a:txBody>
                    <a:bodyPr/>
                    <a:lstStyle/>
                    <a:p>
                      <a:r>
                        <a:rPr lang="th-TH" sz="1400" b="0" dirty="0">
                          <a:latin typeface="Angsana New" pitchFamily="18" charset="-34"/>
                          <a:cs typeface="Angsana New" pitchFamily="18" charset="-34"/>
                        </a:rPr>
                        <a:t>1.เครื่องคอมพิวเตอร์</a:t>
                      </a:r>
                      <a:r>
                        <a:rPr lang="th-TH" sz="1400" b="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</a:t>
                      </a:r>
                      <a:r>
                        <a:rPr lang="th-TH" sz="1400" b="0" dirty="0">
                          <a:latin typeface="Angsana New" pitchFamily="18" charset="-34"/>
                          <a:cs typeface="Angsana New" pitchFamily="18" charset="-34"/>
                        </a:rPr>
                        <a:t>-7.30</a:t>
                      </a:r>
                    </a:p>
                  </a:txBody>
                  <a:tcPr/>
                </a:tc>
              </a:tr>
              <a:tr h="375713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2.เม็ดพลาสติก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-10.26</a:t>
                      </a:r>
                    </a:p>
                  </a:txBody>
                  <a:tcPr/>
                </a:tc>
              </a:tr>
              <a:tr h="375713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3.แผงวงจรไฟฟ้า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-1.87</a:t>
                      </a:r>
                    </a:p>
                  </a:txBody>
                  <a:tcPr/>
                </a:tc>
              </a:tr>
              <a:tr h="375713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4.เครื่องจักรกล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-3.25</a:t>
                      </a:r>
                    </a:p>
                  </a:txBody>
                  <a:tcPr/>
                </a:tc>
              </a:tr>
              <a:tr h="375713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5.ผลิตภัณฑ์ยาง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-12.79</a:t>
                      </a:r>
                    </a:p>
                  </a:txBody>
                  <a:tcPr/>
                </a:tc>
              </a:tr>
              <a:tr h="375713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6.เคมีภัณฑ์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-12.23</a:t>
                      </a:r>
                    </a:p>
                  </a:txBody>
                  <a:tcPr/>
                </a:tc>
              </a:tr>
              <a:tr h="375713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7.เหล็กและผลิตภัณฑ์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-9.14</a:t>
                      </a:r>
                    </a:p>
                  </a:txBody>
                  <a:tcPr/>
                </a:tc>
              </a:tr>
              <a:tr h="375713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8.เครื่องใช้ไฟฟ้า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-9.24</a:t>
                      </a:r>
                    </a:p>
                  </a:txBody>
                  <a:tcPr/>
                </a:tc>
              </a:tr>
              <a:tr h="375713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9.เครื่องรับวิทยุ-โทรทัศน์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-26.16</a:t>
                      </a:r>
                    </a:p>
                  </a:txBody>
                  <a:tcPr/>
                </a:tc>
              </a:tr>
              <a:tr h="375713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10.เครื่องนุ่งห่ม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-8.09</a:t>
                      </a:r>
                    </a:p>
                  </a:txBody>
                  <a:tcPr/>
                </a:tc>
              </a:tr>
              <a:tr h="375713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11.ผ้าผืน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-9.79</a:t>
                      </a:r>
                    </a:p>
                  </a:txBody>
                  <a:tcPr/>
                </a:tc>
              </a:tr>
              <a:tr h="375713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12.เครื่องสำอาง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-3.32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ตาราง 11"/>
          <p:cNvGraphicFramePr>
            <a:graphicFrameLocks noGrp="1"/>
          </p:cNvGraphicFramePr>
          <p:nvPr/>
        </p:nvGraphicFramePr>
        <p:xfrm>
          <a:off x="4651388" y="1360003"/>
          <a:ext cx="3992577" cy="485507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92577"/>
              </a:tblGrid>
              <a:tr h="451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Angsana New" pitchFamily="18" charset="-34"/>
                          <a:cs typeface="Angsana New" pitchFamily="18" charset="-34"/>
                        </a:rPr>
                        <a:t>อุตสาหกรรมส่งออกถดถอย (</a:t>
                      </a:r>
                      <a:r>
                        <a:rPr lang="en-US" sz="1600" b="1" dirty="0">
                          <a:latin typeface="Angsana New" pitchFamily="18" charset="-34"/>
                          <a:cs typeface="Angsana New" pitchFamily="18" charset="-34"/>
                        </a:rPr>
                        <a:t>%)</a:t>
                      </a:r>
                      <a:endParaRPr lang="th-TH" sz="1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410208">
                <a:tc>
                  <a:txBody>
                    <a:bodyPr/>
                    <a:lstStyle/>
                    <a:p>
                      <a:r>
                        <a:rPr lang="th-TH" sz="1400" b="0" dirty="0">
                          <a:latin typeface="Angsana New" pitchFamily="18" charset="-34"/>
                          <a:cs typeface="Angsana New" pitchFamily="18" charset="-34"/>
                        </a:rPr>
                        <a:t>13.โทรศัพท์-อุปกรณ์</a:t>
                      </a:r>
                      <a:r>
                        <a:rPr lang="th-TH" sz="1400" b="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     </a:t>
                      </a:r>
                      <a:r>
                        <a:rPr lang="th-TH" sz="1400" b="0" dirty="0">
                          <a:latin typeface="Angsana New" pitchFamily="18" charset="-34"/>
                          <a:cs typeface="Angsana New" pitchFamily="18" charset="-34"/>
                        </a:rPr>
                        <a:t>-1.71</a:t>
                      </a:r>
                    </a:p>
                  </a:txBody>
                  <a:tcPr/>
                </a:tc>
              </a:tr>
              <a:tr h="443738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14.จักรยานยนต์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-11.99</a:t>
                      </a:r>
                    </a:p>
                  </a:txBody>
                  <a:tcPr/>
                </a:tc>
              </a:tr>
              <a:tr h="443738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15.กระดาษและผลิตภัณฑ์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-1.87</a:t>
                      </a:r>
                    </a:p>
                  </a:txBody>
                  <a:tcPr/>
                </a:tc>
              </a:tr>
              <a:tr h="443738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16.เลนส์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-9.53</a:t>
                      </a:r>
                    </a:p>
                  </a:txBody>
                  <a:tcPr/>
                </a:tc>
              </a:tr>
              <a:tr h="443738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17.หม้อแปลงไฟฟ้า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-9.65</a:t>
                      </a:r>
                    </a:p>
                  </a:txBody>
                  <a:tcPr/>
                </a:tc>
              </a:tr>
              <a:tr h="443738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18.เฟอร์นิเจอร์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-1.63</a:t>
                      </a:r>
                    </a:p>
                  </a:txBody>
                  <a:tcPr/>
                </a:tc>
              </a:tr>
              <a:tr h="443738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19.อาหารทะเลกระป๋องและแปรรูป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-7.09</a:t>
                      </a:r>
                    </a:p>
                  </a:txBody>
                  <a:tcPr/>
                </a:tc>
              </a:tr>
              <a:tr h="443738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20.อาหารสัตว์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-6.14</a:t>
                      </a:r>
                    </a:p>
                  </a:txBody>
                  <a:tcPr/>
                </a:tc>
              </a:tr>
              <a:tr h="443738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21.ผลิตภัณฑ์ข้าว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-5.08</a:t>
                      </a:r>
                    </a:p>
                  </a:txBody>
                  <a:tcPr/>
                </a:tc>
              </a:tr>
              <a:tr h="443738">
                <a:tc>
                  <a:txBody>
                    <a:bodyPr/>
                    <a:lstStyle/>
                    <a:p>
                      <a:r>
                        <a:rPr lang="th-TH" sz="1400">
                          <a:latin typeface="Angsana New" pitchFamily="18" charset="-34"/>
                          <a:cs typeface="Angsana New" pitchFamily="18" charset="-34"/>
                        </a:rPr>
                        <a:t>22.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ผลิตภัณฑ์มันสำปะหลัง</a:t>
                      </a:r>
                      <a:r>
                        <a:rPr lang="th-TH" sz="1400" baseline="0" dirty="0">
                          <a:latin typeface="Angsana New" pitchFamily="18" charset="-34"/>
                          <a:cs typeface="Angsana New" pitchFamily="18" charset="-34"/>
                        </a:rPr>
                        <a:t>                                </a:t>
                      </a:r>
                      <a:r>
                        <a:rPr lang="th-TH" sz="1400" dirty="0">
                          <a:latin typeface="Angsana New" pitchFamily="18" charset="-34"/>
                          <a:cs typeface="Angsana New" pitchFamily="18" charset="-34"/>
                        </a:rPr>
                        <a:t>-23.89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3E943A15-60C4-41D6-A27D-3B41563A8048}" type="slidenum">
              <a:rPr lang="th-TH" smtClean="0"/>
              <a:pPr/>
              <a:t>3</a:t>
            </a:fld>
            <a:r>
              <a:rPr lang="th-TH" dirty="0" smtClean="0"/>
              <a:t>/22</a:t>
            </a:r>
            <a:endParaRPr lang="th-TH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4788" y="6548571"/>
            <a:ext cx="3352800" cy="365125"/>
          </a:xfrm>
        </p:spPr>
        <p:txBody>
          <a:bodyPr/>
          <a:lstStyle/>
          <a:p>
            <a:pPr algn="ctr"/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4</a:t>
            </a:fld>
            <a:r>
              <a:rPr lang="th-TH" dirty="0" smtClean="0"/>
              <a:t>/22</a:t>
            </a:r>
            <a:endParaRPr lang="th-TH" dirty="0"/>
          </a:p>
        </p:txBody>
      </p:sp>
      <p:sp>
        <p:nvSpPr>
          <p:cNvPr id="7" name="Rounded Rectangle 6"/>
          <p:cNvSpPr/>
          <p:nvPr/>
        </p:nvSpPr>
        <p:spPr>
          <a:xfrm>
            <a:off x="1357290" y="928670"/>
            <a:ext cx="6000792" cy="4286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1. ส่งออก (ก.ค.)			 -6.41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%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 (ม.ค.-ก.ค.  -2.3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57290" y="1397204"/>
            <a:ext cx="6000792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2. ส่งออกอุตสาหกรรม (ม.ค.-มิ.ย. 59)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		   0.30 %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ส่งออกอุตสาหกรรม ปี 2558        -3.99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%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ส่งออกอุตสาหกรรม ปี 2557         1.07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%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57290" y="2222928"/>
            <a:ext cx="6000792" cy="4286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กำลังการผลิตอุตสาหกรรม (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Q</a:t>
            </a:r>
            <a:r>
              <a:rPr lang="en-US" sz="1800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)		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-64.4 %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Q</a:t>
            </a:r>
            <a:r>
              <a:rPr lang="th-TH" sz="1800" baseline="-25000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=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68.8 %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57290" y="2691462"/>
            <a:ext cx="6000792" cy="6429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4. MPI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Q</a:t>
            </a:r>
            <a:r>
              <a:rPr lang="en-US" sz="1800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				   +1.5 %</a:t>
            </a:r>
          </a:p>
          <a:p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ดัชนีการผลิต (ส.ค.)			    -2.7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%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57290" y="3374310"/>
            <a:ext cx="6000792" cy="10001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5. การลงทุนเอกชน (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Q</a:t>
            </a:r>
            <a:r>
              <a:rPr lang="en-US" sz="1800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			 +0.17 %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Q</a:t>
            </a:r>
            <a:r>
              <a:rPr lang="th-TH" sz="1800" baseline="-25000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=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-1.4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180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การลงทุนรัฐ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     (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Q</a:t>
            </a:r>
            <a:r>
              <a:rPr lang="en-US" sz="1800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)			 +10.4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1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ดัชนีการลงทุน (ส.ค.)			  -3.47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%</a:t>
            </a:r>
          </a:p>
          <a:p>
            <a:r>
              <a:rPr lang="en-US" sz="1400" dirty="0" smtClean="0">
                <a:latin typeface="Angsana New" pitchFamily="18" charset="-34"/>
                <a:cs typeface="Angsana New" pitchFamily="18" charset="-34"/>
              </a:rPr>
              <a:t>      FDI </a:t>
            </a:r>
            <a:r>
              <a:rPr lang="th-TH" sz="1400" dirty="0" smtClean="0">
                <a:latin typeface="Angsana New" pitchFamily="18" charset="-34"/>
                <a:cs typeface="Angsana New" pitchFamily="18" charset="-34"/>
              </a:rPr>
              <a:t>สุทธิ  (</a:t>
            </a:r>
            <a:r>
              <a:rPr lang="en-US" sz="1400" dirty="0" smtClean="0">
                <a:latin typeface="Angsana New" pitchFamily="18" charset="-34"/>
                <a:cs typeface="Angsana New" pitchFamily="18" charset="-34"/>
              </a:rPr>
              <a:t>Q</a:t>
            </a:r>
            <a:r>
              <a:rPr lang="en-US" sz="1400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1400" dirty="0" smtClean="0">
                <a:latin typeface="Angsana New" pitchFamily="18" charset="-34"/>
                <a:cs typeface="Angsana New" pitchFamily="18" charset="-34"/>
              </a:rPr>
              <a:t>)     			    347 ล้าน</a:t>
            </a:r>
            <a:r>
              <a:rPr lang="en-US" sz="1400" dirty="0" smtClean="0">
                <a:latin typeface="Angsana New" pitchFamily="18" charset="-34"/>
                <a:cs typeface="Angsana New" pitchFamily="18" charset="-34"/>
              </a:rPr>
              <a:t>USD</a:t>
            </a:r>
            <a:r>
              <a:rPr lang="th-TH" sz="1400" dirty="0" smtClean="0">
                <a:latin typeface="Angsana New" pitchFamily="18" charset="-34"/>
                <a:cs typeface="Angsana New" pitchFamily="18" charset="-34"/>
              </a:rPr>
              <a:t>     </a:t>
            </a:r>
            <a:endParaRPr lang="th-TH" sz="1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57290" y="4414348"/>
            <a:ext cx="6000792" cy="4286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6. นำเข้าสินค้าทุน (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Q</a:t>
            </a:r>
            <a:r>
              <a:rPr lang="en-US" sz="1800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			   -11.6 %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(สุทธิ -5.1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%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   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57290" y="4882882"/>
            <a:ext cx="6000792" cy="4286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7. เงินเฟ้อ (ส.ค. 59)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			   +0.29 %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(ม.ค.-ส.ค. -0.3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   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57290" y="5367182"/>
            <a:ext cx="6000792" cy="4286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8. ดัชนีสั่งซื้อ (ธปท. ส.ค. 59)			   -1.28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57290" y="5851482"/>
            <a:ext cx="6000792" cy="4286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9. ดัชนีผลประกอบการ (ส.ค.)			   -4.48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357290" y="6320016"/>
            <a:ext cx="6000792" cy="4286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10. ว่างงาน (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Q</a:t>
            </a:r>
            <a:r>
              <a:rPr lang="en-US" sz="1800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) 		   	    1.07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Q</a:t>
            </a:r>
            <a:r>
              <a:rPr lang="th-TH" sz="1800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=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 0.88%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) 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57224" y="60108"/>
            <a:ext cx="7000924" cy="785818"/>
          </a:xfrm>
          <a:solidFill>
            <a:schemeClr val="bg2">
              <a:lumMod val="50000"/>
            </a:schemeClr>
          </a:solidFill>
        </p:spPr>
        <p:txBody>
          <a:bodyPr anchor="ctr" anchorCtr="0">
            <a:no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เครื่องชี้วัดอุตสาหกรรม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ไทย</a:t>
            </a:r>
            <a:b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GDP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ทั้งปี (ประมาณ) 3.2</a:t>
            </a: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%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28596" y="1285860"/>
          <a:ext cx="835824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อุตสาหกรรมในอนาคต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(1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2700" b="1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7718" y="6356350"/>
            <a:ext cx="762000" cy="365125"/>
          </a:xfrm>
        </p:spPr>
        <p:txBody>
          <a:bodyPr/>
          <a:lstStyle/>
          <a:p>
            <a:fld id="{3E943A15-60C4-41D6-A27D-3B41563A8048}" type="slidenum">
              <a:rPr lang="th-TH" smtClean="0"/>
              <a:pPr/>
              <a:t>5</a:t>
            </a:fld>
            <a:r>
              <a:rPr lang="th-TH" dirty="0" smtClean="0"/>
              <a:t>/22</a:t>
            </a:r>
            <a:endParaRPr lang="th-TH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www.tanitsorat.com</a:t>
            </a:r>
            <a:endParaRPr lang="th-TH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28596" y="1325562"/>
          <a:ext cx="8358246" cy="553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อุตสาหกรรมในอนาคต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(2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2200" b="1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215338" y="642146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43A15-60C4-41D6-A27D-3B41563A804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th-TH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/22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5752" y="1182712"/>
          <a:ext cx="8643966" cy="5460998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8643966"/>
              </a:tblGrid>
              <a:tr h="866825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1. 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อุตสาหกรรมใหม่ </a:t>
                      </a:r>
                      <a:r>
                        <a:rPr lang="th-TH" sz="2000" b="0" dirty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2000" b="0" dirty="0">
                          <a:latin typeface="Angsana New" pitchFamily="18" charset="-34"/>
                          <a:cs typeface="Angsana New" pitchFamily="18" charset="-34"/>
                        </a:rPr>
                        <a:t>FIRST &amp; NEW S-CURVE MANUFATURING) 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เป็นอุตสาหกรรมซึ่งเป็นที่ต้องการของผู้บริโภค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   ในอนาคต</a:t>
                      </a:r>
                      <a:endParaRPr lang="th-TH" sz="20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866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2. </a:t>
                      </a:r>
                      <a:r>
                        <a:rPr lang="th-TH" sz="2000" b="1" dirty="0" err="1">
                          <a:latin typeface="Angsana New" pitchFamily="18" charset="-34"/>
                          <a:cs typeface="Angsana New" pitchFamily="18" charset="-34"/>
                        </a:rPr>
                        <a:t>อุตสาหกรรมดิจิทัล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000" dirty="0">
                          <a:latin typeface="Angsana New" pitchFamily="18" charset="-34"/>
                          <a:cs typeface="Angsana New" pitchFamily="18" charset="-34"/>
                        </a:rPr>
                        <a:t> (DIGITAL INDUSTRY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) เช่น</a:t>
                      </a:r>
                      <a:r>
                        <a:rPr lang="th-TH" sz="2000" dirty="0" err="1">
                          <a:latin typeface="Angsana New" pitchFamily="18" charset="-34"/>
                          <a:cs typeface="Angsana New" pitchFamily="18" charset="-34"/>
                        </a:rPr>
                        <a:t>เทคโนโลยีดิจิทัล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 เทคโนโลยีอินเตอร์เน็ต เทคโนโลยีสมองกล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     (เจ้าภาพสถาบันเทคโนโลยีพระจอมเกล้าเจ้าคุณทหารลาดกระบัง) </a:t>
                      </a:r>
                      <a:endParaRPr lang="th-TH" sz="20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866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3. 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อุตสาหกรรมนวัตกรรมและการออกแบบ 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2000" dirty="0">
                          <a:latin typeface="Angsana New" pitchFamily="18" charset="-34"/>
                          <a:cs typeface="Angsana New" pitchFamily="18" charset="-34"/>
                        </a:rPr>
                        <a:t>INNOVATION &amp; DESIGN INDUSTRY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) เช่น เครื่องจักร-อุปกรณ์ไฮเทค</a:t>
                      </a:r>
                      <a:b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    อัจฉริยะ และหุ่นยนต์ประเภทโรโบ</a:t>
                      </a:r>
                      <a:r>
                        <a:rPr lang="th-TH" sz="2000" dirty="0" err="1">
                          <a:latin typeface="Angsana New" pitchFamily="18" charset="-34"/>
                          <a:cs typeface="Angsana New" pitchFamily="18" charset="-34"/>
                        </a:rPr>
                        <a:t>ติก</a:t>
                      </a:r>
                      <a:r>
                        <a:rPr lang="th-TH" sz="2000" baseline="0" dirty="0">
                          <a:latin typeface="Angsana New" pitchFamily="18" charset="-34"/>
                          <a:cs typeface="Angsana New" pitchFamily="18" charset="-34"/>
                        </a:rPr>
                        <a:t> (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เจ้าภาพมหาวิทยาลัยเทคโนโลยีพระจอมเกล้าธนบุรี) </a:t>
                      </a:r>
                      <a:endParaRPr lang="th-TH" sz="20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866825">
                <a:tc>
                  <a:txBody>
                    <a:bodyPr/>
                    <a:lstStyle/>
                    <a:p>
                      <a:pPr marL="514350" indent="-514350" algn="l">
                        <a:buFont typeface="+mj-lt"/>
                        <a:buNone/>
                      </a:pP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4. 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อุตสาหกรรมเกษตรชีวภาพ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 (</a:t>
                      </a:r>
                      <a:r>
                        <a:rPr lang="en-US" sz="2000" dirty="0">
                          <a:latin typeface="Angsana New" pitchFamily="18" charset="-34"/>
                          <a:cs typeface="Angsana New" pitchFamily="18" charset="-34"/>
                        </a:rPr>
                        <a:t>BIO-BASED INDUSTRY CLUSTER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) เช่น กลุ่มอาหาร เกษตรแผนใหม่ เทคโนโลยีชีวภาพ</a:t>
                      </a:r>
                    </a:p>
                    <a:p>
                      <a:pPr marL="514350" indent="-514350" algn="l">
                        <a:buFont typeface="+mj-lt"/>
                        <a:buNone/>
                      </a:pPr>
                      <a:r>
                        <a:rPr lang="th-TH" sz="2000" baseline="0" dirty="0">
                          <a:latin typeface="Angsana New" pitchFamily="18" charset="-34"/>
                          <a:cs typeface="Angsana New" pitchFamily="18" charset="-34"/>
                        </a:rPr>
                        <a:t>    (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เจ้าภาพมหาวิทยาลัยเกษตรศาสตร์) </a:t>
                      </a:r>
                      <a:endParaRPr lang="th-TH" sz="20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866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5. 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อุตสาหกรรมที่เกี่ยวข้องกับความเป็นอยู่ที่ดี </a:t>
                      </a:r>
                      <a:r>
                        <a:rPr lang="en-US" sz="2000" dirty="0">
                          <a:latin typeface="Angsana New" pitchFamily="18" charset="-34"/>
                          <a:cs typeface="Angsana New" pitchFamily="18" charset="-34"/>
                        </a:rPr>
                        <a:t>(WELLNESS INDUSTRY CLUSTER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) ทั้งด้านสุขภาพ สาธารณสุข การ</a:t>
                      </a:r>
                      <a:b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    ท่องเที่ยว และเครื่องทุ่นแรงในบ้าน</a:t>
                      </a:r>
                      <a:r>
                        <a:rPr lang="th-TH" sz="2000" baseline="0" dirty="0">
                          <a:latin typeface="Angsana New" pitchFamily="18" charset="-34"/>
                          <a:cs typeface="Angsana New" pitchFamily="18" charset="-34"/>
                        </a:rPr>
                        <a:t> (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เจ้าภาพมหาวิทยาลัยมหิดล) </a:t>
                      </a:r>
                      <a:endParaRPr lang="th-TH" sz="20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  <a:tr h="1126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6. </a:t>
                      </a:r>
                      <a:r>
                        <a:rPr lang="th-TH" sz="2000" b="1" dirty="0">
                          <a:latin typeface="Angsana New" pitchFamily="18" charset="-34"/>
                          <a:cs typeface="Angsana New" pitchFamily="18" charset="-34"/>
                        </a:rPr>
                        <a:t>อุตสาหกรรมที่เกี่ยวข้องกับการสร้างสรรค์ทางปัญญา 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en-US" sz="2000" dirty="0">
                          <a:latin typeface="Angsana New" pitchFamily="18" charset="-34"/>
                          <a:cs typeface="Angsana New" pitchFamily="18" charset="-34"/>
                        </a:rPr>
                        <a:t>WISDOM CREATIVE ECONOMY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) เช่น การสร้างมูลค่าเพิ่มงานวิจัย    </a:t>
                      </a:r>
                      <a:b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</a:b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    และพัฒนาต่อยอดภูมิปัญญาชาวบ้าน งานด้าน  ศิลปกรรม วัฒนธรรม (เจ้าภาพมหาวิทยาลัยศิลปากร)</a:t>
                      </a:r>
                      <a:endParaRPr lang="th-TH" sz="20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90836" y="6492899"/>
            <a:ext cx="3352800" cy="365125"/>
          </a:xfrm>
        </p:spPr>
        <p:txBody>
          <a:bodyPr/>
          <a:lstStyle/>
          <a:p>
            <a:pPr algn="ctr"/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10001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0">
            <a:normAutofit fontScale="90000"/>
          </a:bodyPr>
          <a:lstStyle/>
          <a:p>
            <a:pPr algn="ctr"/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NEW ENGINE INDUSTRIES</a:t>
            </a:r>
            <a:br>
              <a:rPr lang="en-US" sz="3600" b="1" dirty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โมเดลประเทศ 4.0 ต่อการก้าวสู่เศรษฐกิจใหม่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7718" y="6492899"/>
            <a:ext cx="762000" cy="365125"/>
          </a:xfrm>
        </p:spPr>
        <p:txBody>
          <a:bodyPr/>
          <a:lstStyle/>
          <a:p>
            <a:fld id="{3E943A15-60C4-41D6-A27D-3B41563A8048}" type="slidenum">
              <a:rPr lang="th-TH" smtClean="0"/>
              <a:pPr/>
              <a:t>7</a:t>
            </a:fld>
            <a:r>
              <a:rPr lang="th-TH" dirty="0" smtClean="0"/>
              <a:t>/22</a:t>
            </a:r>
            <a:endParaRPr lang="th-TH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9058" y="6356350"/>
            <a:ext cx="3352800" cy="365125"/>
          </a:xfrm>
        </p:spPr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9" y="1142984"/>
          <a:ext cx="8429684" cy="5214974"/>
        </p:xfrm>
        <a:graphic>
          <a:graphicData uri="http://schemas.openxmlformats.org/drawingml/2006/table">
            <a:tbl>
              <a:tblPr/>
              <a:tblGrid>
                <a:gridCol w="505476"/>
                <a:gridCol w="600878"/>
                <a:gridCol w="600878"/>
                <a:gridCol w="2688138"/>
                <a:gridCol w="746880"/>
                <a:gridCol w="633030"/>
                <a:gridCol w="2654404"/>
              </a:tblGrid>
              <a:tr h="295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ยุค/</a:t>
                      </a:r>
                      <a:r>
                        <a:rPr lang="en-US" sz="105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AGE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พ.ศ.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ค.ศ.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อุตสาหกรรม</a:t>
                      </a:r>
                      <a:r>
                        <a:rPr lang="en-US" sz="105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4.0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พ.ศ.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ค.ศ.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ไทยแลนด์ 4.0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30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ยุคที่ 1</a:t>
                      </a:r>
                      <a:endParaRPr lang="en-US" sz="105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2327-2412</a:t>
                      </a:r>
                      <a:endParaRPr lang="en-US" sz="105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1784-1869</a:t>
                      </a:r>
                      <a:endParaRPr lang="en-US" sz="105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การปฏิวัติอุตสาหกรรมครั้งที่ 1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(</a:t>
                      </a:r>
                      <a:r>
                        <a:rPr lang="en-US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STEAM-HYDRO POWER) 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เศรษฐกิจขับเคลื่อนจากเครื่องจักรกลไอน้ำใช้ในภาคอุตสาหกรรม เกษตรกรรม การขนส่งทั้งถนน ราง และทางน้ำ ทำให้ขยายตลาดในพื้นที่ห่างไกลเป็นยุคขยายอาณานิคมของชาติตะวันตก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2475-2484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1932-1941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ปฏิรูปเศรษฐกิจครั้งที่ 1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(</a:t>
                      </a:r>
                      <a:r>
                        <a:rPr lang="en-US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AGRICULTURE VALUED BASE)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เศรษฐกิจขับเคลื่อนจากการส่งออกสินค้าเกษตรและทรัพยากรธรรมชาติในลักษณะสินค้าขั้นต้น (</a:t>
                      </a:r>
                      <a:r>
                        <a:rPr lang="en-US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PRIMARY GOODS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 หรือมีการแปรรูปพื้นฐาน สินค้าส่งออกหลัก เช่น ข้าว  มันสำปะหลัง ไม้สัก ดีบุก ฯลฯ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68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ระยะเวลา 85 ปี</a:t>
                      </a:r>
                      <a:endParaRPr lang="en-US" sz="105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ระยะเวลา 9  ปี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46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ยุคที่ 2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2413-2512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1870-1969</a:t>
                      </a:r>
                      <a:endParaRPr lang="en-US" sz="105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การปฏิวัติอุตสาหกรรมครั้งที่ 2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 (</a:t>
                      </a:r>
                      <a:r>
                        <a:rPr lang="en-US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ELECTRIC POWER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 เข้าสู่ยุคการผลิตด้วยกระแสไฟฟ้า มีการนำมอเตอร์เข้ามาใช้ในเครื่องจักร และเครื่องทุ่นแรงมีการมใช้พลังงานจาก</a:t>
                      </a:r>
                      <a:r>
                        <a:rPr lang="th-TH" sz="1050" dirty="0" err="1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ฟอสซิล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เป็นยุคของระบบการผลิตด้วยสายพานการผลิตเป็นลักษณะ </a:t>
                      </a:r>
                      <a:r>
                        <a:rPr lang="en-US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MASS PRODUCTION 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และสู่ยุคย้ายฐานการลงทุนข้ามชาติจากประเทศที่พัฒนาแล้วไปสู่ประเทศที่มีต้นทุนต่ำ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2488-2533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1945-1990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ปฏิรูปเศรษฐกิจครั้งที่ 2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(</a:t>
                      </a:r>
                      <a:r>
                        <a:rPr lang="en-US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LIGHT &amp; LABOUR INTENSIVE BASE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 เริ่มต้นจากการจัดตั้งกระทรวงอุตสาหกรรม เศรษฐกิจขับเคลื่อนจากอุตสาหกรรมเบา ใช้เครื่องจักรและเทคโนโลยีขั้นต้นการแปรรูปสินค้าเกษตร การขยายโครงสร้างพื้นฐานทั้งขนส่งและอุตสาหกรรม มีการลงทุนจากต่างประเทศในอุตสาหกรรมผ้าผืน เครื่องนุ่งห่ม อุตสาหกรรมซีเมนต์ แปรรูปอาหาร เริ่มต้นเข้าสู่ยุคการส่งออกขับเคลื่อนเศรษฐกิจ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8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ระยะเวลา 99 ปี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ระยะเวลา 45  ปี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36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ยุคที่ 3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2513-2559</a:t>
                      </a:r>
                      <a:endParaRPr lang="en-US" sz="105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1970-2016</a:t>
                      </a:r>
                      <a:endParaRPr lang="en-US" sz="105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การปฏิวัติอุตสาหกรรมครั้งที่3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(</a:t>
                      </a:r>
                      <a:r>
                        <a:rPr lang="en-US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COMPUTER &amp; INFORMATION TECNOLOGY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 เข้าสู่ยุคคอมพิวเตอร์และเทคโนโลยีสารสนเทศเริ่มจากระบบสื่อสารมีการนำเข้ามาใช้ในโรงงานอุตสาหกรรมและพัฒนาเป็นเครื่องจักรอัตโนมัติหลายอุตสาหกรรมมีการนำหุ่นยนต์เข้ามาใช้แทนคน มีการใช้นวัตกรรมการจัดการ</a:t>
                      </a:r>
                      <a:r>
                        <a:rPr lang="th-TH" sz="1050" dirty="0" err="1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ซัพ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พลายเชนนำไปสู่การผลิตแบบ </a:t>
                      </a:r>
                      <a:r>
                        <a:rPr lang="en-US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LEAN PRODUCTION 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ผสมผสานการผลิตเครื่องจักร คอมพิวเตอร์ ไอที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2534-2559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1991-2016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b="1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ปฏิรูปเศรษฐกิจครั้งที่ 3</a:t>
                      </a:r>
                      <a:r>
                        <a:rPr lang="th-TH" sz="105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(</a:t>
                      </a:r>
                      <a:r>
                        <a:rPr lang="en-US" sz="105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EXPORT VALUE BASE</a:t>
                      </a:r>
                      <a:r>
                        <a:rPr lang="th-TH" sz="105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 เริ่มต้นจากโครงการ </a:t>
                      </a:r>
                      <a:r>
                        <a:rPr lang="en-US" sz="105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EASTERN SEABOARD </a:t>
                      </a:r>
                      <a:r>
                        <a:rPr lang="th-TH" sz="105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เกิดอุตสาหกรรม ปิโตรเคมิคอล อุตสาหกรรมเส้นใยสังเคราะห์ เป็นยุคทองของการเคลื่อนย้ายการลงทุน และการส่งออก เช่น อุตสาหกรรมพลาสติก อุตสาหกรรมยานยนต์ อุตสาหกรรมเครื่องใช้ไฟฟ้า คอมพิวเตอร์-แผงวงจร ทำให้ประเทศไทยเป็นฐานการผลิตเพื่อการส่งออกอันดับ 5 ของเอเชียแต่ในช่วง 10 ปีสุดท้าย(พ.ศ. 2550-2559) ขีดความสามารถในการแข่งขันของไทยลดน้อยถอยลง</a:t>
                      </a:r>
                      <a:endParaRPr lang="en-US" sz="105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37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ระยะเวลา 46 ปี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ระยะเวลา 25  ปี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16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ยุคที่ 4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2556-2576</a:t>
                      </a:r>
                      <a:endParaRPr lang="en-US" sz="105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2013-2033</a:t>
                      </a:r>
                      <a:endParaRPr lang="en-US" sz="105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การปฏิวัติอุตสาหกรรมครั้งที่4</a:t>
                      </a:r>
                      <a:r>
                        <a:rPr lang="en-US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(INDUSTRIAL FUTURE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)อุตสาหกรรมแห่งอนาคตจะให้ความสำคัญด้านสิ่งแวดล้อมในระดับสูงสุด การเชื่อมโยงอินเทอร์เน็ต </a:t>
                      </a:r>
                      <a:r>
                        <a:rPr lang="en-US" sz="1050" dirty="0" err="1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IoT</a:t>
                      </a:r>
                      <a:r>
                        <a:rPr lang="en-US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เข้ามาในชีวิตประจำวันของคนทำให้เกิด</a:t>
                      </a:r>
                      <a:r>
                        <a:rPr lang="th-TH" sz="1050" dirty="0" err="1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สังคมดิจิทัล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ระบบการผลิตยกระดับเป็นแบบอัจฉริยะ และการผลิตอัตโนมัติชั้นสูงควบคู่กับ “</a:t>
                      </a:r>
                      <a:r>
                        <a:rPr lang="en-US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INTELLIGENT ROBOTIC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” จะเป็นพื้นฐานของอุตสาหกรรมใหม่ 4.0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2560-2579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2017-2036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ปฏิรูปเศรษฐกิจครั้งที่ 4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(</a:t>
                      </a:r>
                      <a:r>
                        <a:rPr lang="en-US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THAILAND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4.0)เริ่มต้นจากการเปิดตัวยุทธศาสตร์ชาติ 20 ปี โดยนำระบบการขับเคลื่อนเศรษฐกิจ</a:t>
                      </a:r>
                      <a:r>
                        <a:rPr lang="th-TH" sz="1050" dirty="0" err="1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แบบดิจิทัล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และอัจฉริยะเข้ามาใช้ในภาคราชการ ด้านอุตสาหกรรม การเงินและบริการ ซึ่งจะยกระดับไปสู่ “</a:t>
                      </a:r>
                      <a:r>
                        <a:rPr lang="en-US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HIGH VALUE SERVICE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” และการ</a:t>
                      </a:r>
                      <a:r>
                        <a:rPr lang="th-TH" sz="1050" dirty="0" err="1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นำไบ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โอ</a:t>
                      </a:r>
                      <a:r>
                        <a:rPr lang="th-TH" sz="1050" dirty="0" err="1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เทค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เข้ามาใช้ในภาคเกษตรเพื่อยกระดับรายได้ของประชาชนให้เพิ่มขึ้น 3.64 เท่า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12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ระยะเวลา 20 ปี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ระยะเวลา </a:t>
                      </a:r>
                      <a:r>
                        <a:rPr lang="en-US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20 </a:t>
                      </a:r>
                      <a:r>
                        <a:rPr lang="th-TH" sz="105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ปี</a:t>
                      </a:r>
                      <a:endParaRPr lang="en-US" sz="105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1174" marR="41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785918" y="309545"/>
            <a:ext cx="608171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เปรียบเทียบ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ea typeface="Angsana New" pitchFamily="18" charset="-34"/>
              <a:cs typeface="Angsana New" pitchFamily="18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อุตสาหกรรม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&amp;</a:t>
            </a:r>
            <a:r>
              <a:rPr kumimoji="0" 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 ไทยแลนด์ 4.0</a:t>
            </a:r>
            <a:endParaRPr kumimoji="0" 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3E943A15-60C4-41D6-A27D-3B41563A8048}" type="slidenum">
              <a:rPr lang="th-TH" smtClean="0"/>
              <a:pPr/>
              <a:t>8</a:t>
            </a:fld>
            <a:r>
              <a:rPr lang="th-TH" dirty="0" smtClean="0"/>
              <a:t>/22</a:t>
            </a:r>
            <a:endParaRPr lang="th-TH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3"/>
          <p:cNvGrpSpPr>
            <a:grpSpLocks/>
          </p:cNvGrpSpPr>
          <p:nvPr/>
        </p:nvGrpSpPr>
        <p:grpSpPr bwMode="auto">
          <a:xfrm>
            <a:off x="3286647" y="2076337"/>
            <a:ext cx="297603" cy="3210051"/>
            <a:chOff x="6917" y="3870"/>
            <a:chExt cx="556" cy="6787"/>
          </a:xfrm>
        </p:grpSpPr>
        <p:cxnSp>
          <p:nvCxnSpPr>
            <p:cNvPr id="1198" name="AutoShape 174"/>
            <p:cNvCxnSpPr>
              <a:cxnSpLocks noChangeShapeType="1"/>
            </p:cNvCxnSpPr>
            <p:nvPr/>
          </p:nvCxnSpPr>
          <p:spPr bwMode="auto">
            <a:xfrm rot="5400000">
              <a:off x="3525" y="7262"/>
              <a:ext cx="6787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99" name="AutoShape 175"/>
            <p:cNvCxnSpPr>
              <a:cxnSpLocks noChangeShapeType="1"/>
            </p:cNvCxnSpPr>
            <p:nvPr/>
          </p:nvCxnSpPr>
          <p:spPr bwMode="auto">
            <a:xfrm>
              <a:off x="6918" y="5042"/>
              <a:ext cx="5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00" name="AutoShape 176"/>
            <p:cNvCxnSpPr>
              <a:cxnSpLocks noChangeShapeType="1"/>
            </p:cNvCxnSpPr>
            <p:nvPr/>
          </p:nvCxnSpPr>
          <p:spPr bwMode="auto">
            <a:xfrm>
              <a:off x="6918" y="6667"/>
              <a:ext cx="5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01" name="AutoShape 177"/>
            <p:cNvCxnSpPr>
              <a:cxnSpLocks noChangeShapeType="1"/>
            </p:cNvCxnSpPr>
            <p:nvPr/>
          </p:nvCxnSpPr>
          <p:spPr bwMode="auto">
            <a:xfrm>
              <a:off x="6918" y="7849"/>
              <a:ext cx="5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02" name="AutoShape 178"/>
            <p:cNvCxnSpPr>
              <a:cxnSpLocks noChangeShapeType="1"/>
            </p:cNvCxnSpPr>
            <p:nvPr/>
          </p:nvCxnSpPr>
          <p:spPr bwMode="auto">
            <a:xfrm>
              <a:off x="6918" y="9298"/>
              <a:ext cx="5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03" name="AutoShape 179"/>
            <p:cNvCxnSpPr>
              <a:cxnSpLocks noChangeShapeType="1"/>
            </p:cNvCxnSpPr>
            <p:nvPr/>
          </p:nvCxnSpPr>
          <p:spPr bwMode="auto">
            <a:xfrm>
              <a:off x="6918" y="10656"/>
              <a:ext cx="5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61" name="Elbow Connector 60"/>
          <p:cNvCxnSpPr>
            <a:endCxn id="50" idx="1"/>
          </p:cNvCxnSpPr>
          <p:nvPr/>
        </p:nvCxnSpPr>
        <p:spPr>
          <a:xfrm rot="16200000" flipH="1">
            <a:off x="1214414" y="5715016"/>
            <a:ext cx="785818" cy="3571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0" idx="0"/>
          </p:cNvCxnSpPr>
          <p:nvPr/>
        </p:nvCxnSpPr>
        <p:spPr>
          <a:xfrm rot="5400000">
            <a:off x="4393405" y="567929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76588" y="6492899"/>
            <a:ext cx="3352800" cy="365125"/>
          </a:xfrm>
        </p:spPr>
        <p:txBody>
          <a:bodyPr/>
          <a:lstStyle/>
          <a:p>
            <a:pPr algn="ctr"/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43A15-60C4-41D6-A27D-3B41563A8048}" type="slidenum">
              <a:rPr lang="th-TH" smtClean="0"/>
              <a:pPr/>
              <a:t>9</a:t>
            </a:fld>
            <a:r>
              <a:rPr lang="th-TH" dirty="0" smtClean="0"/>
              <a:t>/22</a:t>
            </a:r>
            <a:endParaRPr lang="th-TH" dirty="0"/>
          </a:p>
        </p:txBody>
      </p:sp>
      <p:sp>
        <p:nvSpPr>
          <p:cNvPr id="1196" name="Rectangle 172"/>
          <p:cNvSpPr>
            <a:spLocks noChangeArrowheads="1"/>
          </p:cNvSpPr>
          <p:nvPr/>
        </p:nvSpPr>
        <p:spPr bwMode="auto">
          <a:xfrm>
            <a:off x="2571736" y="142852"/>
            <a:ext cx="3571900" cy="815069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การขับเคลื่อน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Angsana New" pitchFamily="18" charset="-34"/>
                <a:cs typeface="Angsana New" pitchFamily="18" charset="-34"/>
              </a:rPr>
              <a:t>เศรษฐกิจไทย 20 ปีข้างหน้า</a:t>
            </a:r>
            <a:endParaRPr kumimoji="0" lang="th-TH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159" name="AutoShape 135"/>
          <p:cNvCxnSpPr>
            <a:cxnSpLocks noChangeShapeType="1"/>
          </p:cNvCxnSpPr>
          <p:nvPr/>
        </p:nvCxnSpPr>
        <p:spPr bwMode="auto">
          <a:xfrm>
            <a:off x="7715272" y="1142984"/>
            <a:ext cx="0" cy="37188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60" name="AutoShape 136"/>
          <p:cNvCxnSpPr>
            <a:cxnSpLocks noChangeShapeType="1"/>
          </p:cNvCxnSpPr>
          <p:nvPr/>
        </p:nvCxnSpPr>
        <p:spPr bwMode="auto">
          <a:xfrm rot="5400000">
            <a:off x="1384787" y="1313357"/>
            <a:ext cx="357190" cy="1644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62" name="AutoShape 138"/>
          <p:cNvCxnSpPr>
            <a:cxnSpLocks noChangeShapeType="1"/>
          </p:cNvCxnSpPr>
          <p:nvPr/>
        </p:nvCxnSpPr>
        <p:spPr bwMode="auto">
          <a:xfrm>
            <a:off x="1571604" y="1142984"/>
            <a:ext cx="614366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63" name="AutoShape 139"/>
          <p:cNvCxnSpPr>
            <a:cxnSpLocks noChangeShapeType="1"/>
          </p:cNvCxnSpPr>
          <p:nvPr/>
        </p:nvCxnSpPr>
        <p:spPr bwMode="auto">
          <a:xfrm>
            <a:off x="4572000" y="1128292"/>
            <a:ext cx="0" cy="37188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164" name="Rectangle 140"/>
          <p:cNvSpPr>
            <a:spLocks noChangeArrowheads="1"/>
          </p:cNvSpPr>
          <p:nvPr/>
        </p:nvSpPr>
        <p:spPr bwMode="auto">
          <a:xfrm>
            <a:off x="286788" y="1285860"/>
            <a:ext cx="2570699" cy="85725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NEXT INDUSTRY</a:t>
            </a:r>
            <a:r>
              <a:rPr lang="th-TH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dia New" pitchFamily="34" charset="-34"/>
                <a:cs typeface="Cordia New" pitchFamily="34" charset="-34"/>
              </a:rPr>
              <a:t>REVOLUTION </a:t>
            </a:r>
            <a:r>
              <a:rPr lang="th-TH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+mj-cs"/>
              </a:rPr>
              <a:t/>
            </a:r>
            <a:br>
              <a:rPr lang="th-TH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  <a:cs typeface="+mj-cs"/>
              </a:rPr>
            </a:b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+mj-cs"/>
              </a:rPr>
              <a:t>การ</a:t>
            </a: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เปลี่ยนผ่านสู่ยุคอุตสาหกรรม 4.0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(พ.ศ.2556-2576)</a:t>
            </a:r>
            <a:endParaRPr kumimoji="0" lang="th-TH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65" name="Rectangle 141"/>
          <p:cNvSpPr>
            <a:spLocks noChangeArrowheads="1"/>
          </p:cNvSpPr>
          <p:nvPr/>
        </p:nvSpPr>
        <p:spPr bwMode="auto">
          <a:xfrm>
            <a:off x="3287184" y="1285860"/>
            <a:ext cx="2642137" cy="857256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NEW ECONOMIC CONTEXT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เศรษฐกิจไทยก้าวผ่านสู่ยุคใหม่ไทยแลนด์ 4.0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(พ.ศ.2560-2579)</a:t>
            </a:r>
            <a:endParaRPr kumimoji="0" lang="th-TH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66" name="Rectangle 142"/>
          <p:cNvSpPr>
            <a:spLocks noChangeArrowheads="1"/>
          </p:cNvSpPr>
          <p:nvPr/>
        </p:nvSpPr>
        <p:spPr bwMode="auto">
          <a:xfrm>
            <a:off x="6311103" y="1285860"/>
            <a:ext cx="2475739" cy="906728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MOVE FORWARD STRATEGY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ยุทธศาสตร์ชาติ 20 ปี</a:t>
            </a:r>
            <a:r>
              <a:rPr lang="th-TH" sz="1100" b="1" dirty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</a:t>
            </a: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มั่นคง-มั่งคั่ง-ยั่งยืน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(พ.ศ.2560-2579)</a:t>
            </a:r>
            <a:endParaRPr kumimoji="0" lang="th-TH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285720" y="2107771"/>
            <a:ext cx="298139" cy="3108047"/>
            <a:chOff x="1888" y="3970"/>
            <a:chExt cx="557" cy="6427"/>
          </a:xfrm>
        </p:grpSpPr>
        <p:cxnSp>
          <p:nvCxnSpPr>
            <p:cNvPr id="1168" name="AutoShape 144"/>
            <p:cNvCxnSpPr>
              <a:cxnSpLocks noChangeShapeType="1"/>
            </p:cNvCxnSpPr>
            <p:nvPr/>
          </p:nvCxnSpPr>
          <p:spPr bwMode="auto">
            <a:xfrm rot="5400000">
              <a:off x="-1324" y="7182"/>
              <a:ext cx="6427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69" name="AutoShape 145"/>
            <p:cNvCxnSpPr>
              <a:cxnSpLocks noChangeShapeType="1"/>
            </p:cNvCxnSpPr>
            <p:nvPr/>
          </p:nvCxnSpPr>
          <p:spPr bwMode="auto">
            <a:xfrm>
              <a:off x="1890" y="5077"/>
              <a:ext cx="5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0" name="AutoShape 146"/>
            <p:cNvCxnSpPr>
              <a:cxnSpLocks noChangeShapeType="1"/>
            </p:cNvCxnSpPr>
            <p:nvPr/>
          </p:nvCxnSpPr>
          <p:spPr bwMode="auto">
            <a:xfrm>
              <a:off x="1890" y="6554"/>
              <a:ext cx="5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1" name="AutoShape 147"/>
            <p:cNvCxnSpPr>
              <a:cxnSpLocks noChangeShapeType="1"/>
            </p:cNvCxnSpPr>
            <p:nvPr/>
          </p:nvCxnSpPr>
          <p:spPr bwMode="auto">
            <a:xfrm>
              <a:off x="1890" y="7736"/>
              <a:ext cx="5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2" name="AutoShape 148"/>
            <p:cNvCxnSpPr>
              <a:cxnSpLocks noChangeShapeType="1"/>
            </p:cNvCxnSpPr>
            <p:nvPr/>
          </p:nvCxnSpPr>
          <p:spPr bwMode="auto">
            <a:xfrm>
              <a:off x="1890" y="8918"/>
              <a:ext cx="5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3" name="AutoShape 149"/>
            <p:cNvCxnSpPr>
              <a:cxnSpLocks noChangeShapeType="1"/>
            </p:cNvCxnSpPr>
            <p:nvPr/>
          </p:nvCxnSpPr>
          <p:spPr bwMode="auto">
            <a:xfrm>
              <a:off x="1890" y="10395"/>
              <a:ext cx="5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3" name="Group 150"/>
          <p:cNvGrpSpPr>
            <a:grpSpLocks/>
          </p:cNvGrpSpPr>
          <p:nvPr/>
        </p:nvGrpSpPr>
        <p:grpSpPr bwMode="auto">
          <a:xfrm>
            <a:off x="6286483" y="2178175"/>
            <a:ext cx="321690" cy="3181461"/>
            <a:chOff x="1844" y="3834"/>
            <a:chExt cx="601" cy="5805"/>
          </a:xfrm>
        </p:grpSpPr>
        <p:cxnSp>
          <p:nvCxnSpPr>
            <p:cNvPr id="1175" name="AutoShape 151"/>
            <p:cNvCxnSpPr>
              <a:cxnSpLocks noChangeShapeType="1"/>
            </p:cNvCxnSpPr>
            <p:nvPr/>
          </p:nvCxnSpPr>
          <p:spPr bwMode="auto">
            <a:xfrm rot="5400000">
              <a:off x="-1034" y="6712"/>
              <a:ext cx="5802" cy="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6" name="AutoShape 152"/>
            <p:cNvCxnSpPr>
              <a:cxnSpLocks noChangeShapeType="1"/>
            </p:cNvCxnSpPr>
            <p:nvPr/>
          </p:nvCxnSpPr>
          <p:spPr bwMode="auto">
            <a:xfrm>
              <a:off x="1890" y="4725"/>
              <a:ext cx="5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7" name="AutoShape 153"/>
            <p:cNvCxnSpPr>
              <a:cxnSpLocks noChangeShapeType="1"/>
            </p:cNvCxnSpPr>
            <p:nvPr/>
          </p:nvCxnSpPr>
          <p:spPr bwMode="auto">
            <a:xfrm>
              <a:off x="1890" y="6116"/>
              <a:ext cx="5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8" name="AutoShape 154"/>
            <p:cNvCxnSpPr>
              <a:cxnSpLocks noChangeShapeType="1"/>
            </p:cNvCxnSpPr>
            <p:nvPr/>
          </p:nvCxnSpPr>
          <p:spPr bwMode="auto">
            <a:xfrm>
              <a:off x="1890" y="7420"/>
              <a:ext cx="5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79" name="AutoShape 155"/>
            <p:cNvCxnSpPr>
              <a:cxnSpLocks noChangeShapeType="1"/>
            </p:cNvCxnSpPr>
            <p:nvPr/>
          </p:nvCxnSpPr>
          <p:spPr bwMode="auto">
            <a:xfrm>
              <a:off x="1890" y="8463"/>
              <a:ext cx="5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80" name="AutoShape 156"/>
            <p:cNvCxnSpPr>
              <a:cxnSpLocks noChangeShapeType="1"/>
            </p:cNvCxnSpPr>
            <p:nvPr/>
          </p:nvCxnSpPr>
          <p:spPr bwMode="auto">
            <a:xfrm>
              <a:off x="1844" y="9636"/>
              <a:ext cx="601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181" name="Rectangle 157"/>
          <p:cNvSpPr>
            <a:spLocks noChangeArrowheads="1"/>
          </p:cNvSpPr>
          <p:nvPr/>
        </p:nvSpPr>
        <p:spPr bwMode="auto">
          <a:xfrm>
            <a:off x="572541" y="3000372"/>
            <a:ext cx="2274841" cy="714380"/>
          </a:xfrm>
          <a:prstGeom prst="round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เศรษฐกิจขับเคลื่อนด้วยเทคโนโลยีชีวภาพ</a:t>
            </a:r>
            <a:b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</a:b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ทั้งด้านเกษตร-อุตสาหกรรม และการแพทย์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auto">
          <a:xfrm>
            <a:off x="572541" y="3786190"/>
            <a:ext cx="2274841" cy="420725"/>
          </a:xfrm>
          <a:prstGeom prst="round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สังคมดิจิทัล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และ</a:t>
            </a:r>
            <a:r>
              <a:rPr kumimoji="0" lang="th-TH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เมืองดิจิทัล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auto">
          <a:xfrm>
            <a:off x="572541" y="2285992"/>
            <a:ext cx="2274841" cy="642942"/>
          </a:xfrm>
          <a:prstGeom prst="round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การผลิตแบบเทคโนโลยีอัตโนมัติผ่าน</a:t>
            </a:r>
            <a:r>
              <a:rPr kumimoji="0" lang="th-TH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เครือข่ายดิจิทัล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(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IoT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)และเครื่องจักร/หุ่นยนต์อัจฉริยะฉลาดคิด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auto">
          <a:xfrm>
            <a:off x="583857" y="4286256"/>
            <a:ext cx="2274700" cy="492163"/>
          </a:xfrm>
          <a:prstGeom prst="round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+mj-cs"/>
              </a:rPr>
              <a:t>การเข้าสู่ยุคพลังงานทางเลือก</a:t>
            </a:r>
            <a:r>
              <a:rPr kumimoji="0" lang="th-TH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+mj-cs"/>
              </a:rPr>
              <a:t> </a:t>
            </a:r>
            <a:r>
              <a:rPr lang="th-TH" sz="1400" dirty="0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1400" dirty="0">
                <a:latin typeface="Cordia New" pitchFamily="34" charset="-34"/>
                <a:cs typeface="Cordia New" pitchFamily="34" charset="-34"/>
              </a:rPr>
              <a:t>Green Energy)</a:t>
            </a:r>
            <a:endParaRPr kumimoji="0" lang="th-TH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auto">
          <a:xfrm>
            <a:off x="583857" y="4857760"/>
            <a:ext cx="2274700" cy="667458"/>
          </a:xfrm>
          <a:prstGeom prst="roundRect">
            <a:avLst/>
          </a:prstGeom>
          <a:solidFill>
            <a:srgbClr val="E5DF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ขีดความสามารถในการเข้าถึงนวัตกรรม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และการเปลี่ยนโครงสร้าง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การค้าใหม่ อุตสาหกรรมใหม่ และเทคโนโ</a:t>
            </a:r>
            <a:r>
              <a:rPr lang="th-TH" sz="1400" dirty="0" smtClean="0"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ลยี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ใหม่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auto">
          <a:xfrm>
            <a:off x="3571868" y="3143248"/>
            <a:ext cx="2228809" cy="456995"/>
          </a:xfrm>
          <a:prstGeom prst="roundRect">
            <a:avLst/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อุตสาหกรรมฐานชีวภาพและเกษตรกรรมยุคใหม่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auto">
          <a:xfrm>
            <a:off x="3571868" y="4357694"/>
            <a:ext cx="2228809" cy="493264"/>
          </a:xfrm>
          <a:prstGeom prst="roundRect">
            <a:avLst/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อุตสาหกรรมใหม่และปรับสถานะแข่งขันใหม่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 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(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First &amp; New S-Curve)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auto">
          <a:xfrm>
            <a:off x="3571868" y="3714752"/>
            <a:ext cx="2228809" cy="512608"/>
          </a:xfrm>
          <a:prstGeom prst="roundRect">
            <a:avLst/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อุตสาหกรรมดิจิทัล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- นวัตกรรม และออกแบบ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auto">
          <a:xfrm>
            <a:off x="3572937" y="5000636"/>
            <a:ext cx="2228809" cy="642942"/>
          </a:xfrm>
          <a:prstGeom prst="roundRect">
            <a:avLst/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เศรษฐกิจสร้างสรรค์และเศรษฐกิจเปิดแข่งขันรุนแรง</a:t>
            </a:r>
            <a:r>
              <a:rPr kumimoji="0" 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ทั้งอุตสาหกรรม - บริการ -เกษตรกรรม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auto">
          <a:xfrm>
            <a:off x="3572937" y="2301581"/>
            <a:ext cx="2228809" cy="698791"/>
          </a:xfrm>
          <a:prstGeom prst="roundRect">
            <a:avLst/>
          </a:prstGeom>
          <a:solidFill>
            <a:srgbClr val="DAEEF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รายได้ประชากรปี 2564 เพิ่มจาก 4,121 เหรียญสหรัฐ/คน เป็น 8,200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 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เหรียญสหรัฐ/คน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 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ทรงตัวเป็น 2 เท่า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auto">
          <a:xfrm>
            <a:off x="6608172" y="3214686"/>
            <a:ext cx="2179739" cy="463089"/>
          </a:xfrm>
          <a:prstGeom prst="roundRect">
            <a:avLst/>
          </a:prstGeom>
          <a:solidFill>
            <a:srgbClr val="EAF1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แผนพัฒนาเศรษฐกิจและสังคมแห่งชาติ ฉบับที่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12 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(2560 - 2564)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auto">
          <a:xfrm>
            <a:off x="6608172" y="3867142"/>
            <a:ext cx="2179739" cy="490552"/>
          </a:xfrm>
          <a:prstGeom prst="roundRect">
            <a:avLst/>
          </a:prstGeom>
          <a:solidFill>
            <a:srgbClr val="EAF1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h-TH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th-TH" sz="1400" dirty="0"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แผนพัฒนาเศรษฐกิจและสังคมแห่งชาติ ฉบับที่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13 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(256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5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- 256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9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auto">
          <a:xfrm>
            <a:off x="6608172" y="4500570"/>
            <a:ext cx="2179739" cy="493835"/>
          </a:xfrm>
          <a:prstGeom prst="roundRect">
            <a:avLst/>
          </a:prstGeom>
          <a:solidFill>
            <a:srgbClr val="EAF1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h-TH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th-TH" sz="1400" dirty="0"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แผนพัฒนาเศรษฐกิจและสังคมแห่งชาติ ฉบับที่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14 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(2570 - 2574)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auto">
          <a:xfrm>
            <a:off x="6608172" y="5127116"/>
            <a:ext cx="2179739" cy="516462"/>
          </a:xfrm>
          <a:prstGeom prst="roundRect">
            <a:avLst/>
          </a:prstGeom>
          <a:solidFill>
            <a:srgbClr val="EAF1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h-TH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th-TH" sz="1400" dirty="0"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แผนพัฒนาเศรษฐกิจและสังคมแห่งชาติ ฉบับที่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1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5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 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(2575 - 2579)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auto">
          <a:xfrm>
            <a:off x="6572264" y="2357430"/>
            <a:ext cx="2179739" cy="691537"/>
          </a:xfrm>
          <a:prstGeom prst="roundRect">
            <a:avLst/>
          </a:prstGeom>
          <a:solidFill>
            <a:srgbClr val="EAF1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Angsana New" pitchFamily="18" charset="-34"/>
                <a:cs typeface="Cordia New" pitchFamily="34" charset="-34"/>
              </a:rPr>
              <a:t>รายได้ประชากรปี 2579 รายได้เฉลี่ยต่อคน 15,000 เหรียญสหรัฐ หรือเพิ่ม 3.64 เท่าจากปัจจุบัน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785918" y="5929330"/>
            <a:ext cx="5715040" cy="714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cs typeface="+mj-cs"/>
              </a:rPr>
              <a:t>ผลกระทบต่อการดำรงอยู่</a:t>
            </a:r>
            <a:r>
              <a:rPr lang="th-TH" sz="1400" b="1" dirty="0" smtClean="0">
                <a:solidFill>
                  <a:schemeClr val="tx1"/>
                </a:solidFill>
                <a:cs typeface="+mj-cs"/>
              </a:rPr>
              <a:t>ของธุรกิจ-อุตสาหกรรม-</a:t>
            </a:r>
            <a:r>
              <a:rPr lang="en-US" sz="1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SME</a:t>
            </a:r>
            <a:r>
              <a:rPr lang="en-US" sz="14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cs typeface="+mj-cs"/>
              </a:rPr>
              <a:t>ของไทย</a:t>
            </a:r>
            <a:endParaRPr lang="th-TH" sz="1400" b="1" dirty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1400" b="1" dirty="0">
                <a:solidFill>
                  <a:schemeClr val="tx1"/>
                </a:solidFill>
                <a:cs typeface="+mj-cs"/>
              </a:rPr>
              <a:t>เกี่ยวข้องกับความสามารถในการ</a:t>
            </a:r>
            <a:r>
              <a:rPr lang="th-TH" sz="1400" b="1" dirty="0" smtClean="0">
                <a:solidFill>
                  <a:schemeClr val="tx1"/>
                </a:solidFill>
                <a:cs typeface="+mj-cs"/>
              </a:rPr>
              <a:t>ปรับเปลี่ยนขีดความสามารถ</a:t>
            </a:r>
          </a:p>
          <a:p>
            <a:pPr algn="ctr"/>
            <a:r>
              <a:rPr lang="th-TH" sz="1400" b="1" dirty="0" smtClean="0">
                <a:solidFill>
                  <a:schemeClr val="tx1"/>
                </a:solidFill>
                <a:cs typeface="+mj-cs"/>
              </a:rPr>
              <a:t>ในการแข่งขันให้</a:t>
            </a:r>
            <a:r>
              <a:rPr lang="th-TH" sz="1400" b="1" dirty="0">
                <a:solidFill>
                  <a:schemeClr val="tx1"/>
                </a:solidFill>
                <a:cs typeface="+mj-cs"/>
              </a:rPr>
              <a:t>สอดคล้องกับสถานะภาพ</a:t>
            </a:r>
            <a:r>
              <a:rPr lang="th-TH" sz="1400" b="1" dirty="0" smtClean="0">
                <a:solidFill>
                  <a:schemeClr val="tx1"/>
                </a:solidFill>
                <a:cs typeface="+mj-cs"/>
              </a:rPr>
              <a:t>ที่เปลี่ยนไป</a:t>
            </a:r>
            <a:endParaRPr lang="th-TH" sz="1400" b="1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65" name="Elbow Connector 64"/>
          <p:cNvCxnSpPr>
            <a:endCxn id="50" idx="3"/>
          </p:cNvCxnSpPr>
          <p:nvPr/>
        </p:nvCxnSpPr>
        <p:spPr>
          <a:xfrm rot="5400000">
            <a:off x="7349467" y="5795069"/>
            <a:ext cx="642942" cy="33996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2597</TotalTime>
  <Words>3649</Words>
  <Application>Microsoft Office PowerPoint</Application>
  <PresentationFormat>On-screen Show (4:3)</PresentationFormat>
  <Paragraphs>588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Slide 2</vt:lpstr>
      <vt:lpstr>Slide 3</vt:lpstr>
      <vt:lpstr>เครื่องชี้วัดอุตสาหกรรมไทย GDP ทั้งปี (ประมาณ) 3.2%</vt:lpstr>
      <vt:lpstr>อุตสาหกรรมในอนาคต (1)</vt:lpstr>
      <vt:lpstr>อุตสาหกรรมในอนาคต (2)</vt:lpstr>
      <vt:lpstr>NEW ENGINE INDUSTRIES โมเดลประเทศ 4.0 ต่อการก้าวสู่เศรษฐกิจใหม่</vt:lpstr>
      <vt:lpstr>Slide 8</vt:lpstr>
      <vt:lpstr>Slide 9</vt:lpstr>
      <vt:lpstr>Slide 10</vt:lpstr>
      <vt:lpstr>อุตสาหกรรม 4.0 กับ LEAN MANUFACTURING</vt:lpstr>
      <vt:lpstr>อุตสาหกรรม 4.0  การยกระดับ LEAN PRODUCTION สู่ CYBER-PHYSICAL PRODUCTION (2)</vt:lpstr>
      <vt:lpstr>Slide 13</vt:lpstr>
      <vt:lpstr>โจทย์การพัฒนาไทยแลนด์ 4.0 ด้านทรัพยากรมนุษย์ </vt:lpstr>
      <vt:lpstr>Slide 15</vt:lpstr>
      <vt:lpstr>Slide 16</vt:lpstr>
      <vt:lpstr>Slide 17</vt:lpstr>
      <vt:lpstr>ประเทศไทยกับการเตรียมพร้อมเพื่อก้าวสู่อุตสาหกรรมใหม่ 4.0</vt:lpstr>
      <vt:lpstr>อุตสาหกรรมใหม่-ไทยแลนด์ 4.0 อุตสาหกรรม 4.0 ต้องขับเคลื่อนร่วมกับอุตสาหกรรมพื้นฐานของประเทศ     ให้เศรษฐกิจที่แตกต่างกันสามารถร่วมไปด้วยกันสู่จุดหมายปลายทางเดียวกัน  “มั่นคง มั่งคั่ง ยั่งยืน”</vt:lpstr>
      <vt:lpstr>Slide 20</vt:lpstr>
      <vt:lpstr>อุตสาหกรรม 4.0 เหรียญสองด้าน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tikumporn01197</dc:creator>
  <cp:lastModifiedBy>tikumporn01197</cp:lastModifiedBy>
  <cp:revision>266</cp:revision>
  <dcterms:created xsi:type="dcterms:W3CDTF">2016-07-28T03:05:12Z</dcterms:created>
  <dcterms:modified xsi:type="dcterms:W3CDTF">2016-09-19T04:55:22Z</dcterms:modified>
</cp:coreProperties>
</file>